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3" r:id="rId10"/>
    <p:sldId id="268" r:id="rId11"/>
    <p:sldId id="269" r:id="rId12"/>
    <p:sldId id="270" r:id="rId13"/>
    <p:sldId id="271" r:id="rId14"/>
    <p:sldId id="272" r:id="rId15"/>
    <p:sldId id="281" r:id="rId16"/>
    <p:sldId id="273" r:id="rId17"/>
    <p:sldId id="274" r:id="rId18"/>
    <p:sldId id="282" r:id="rId19"/>
    <p:sldId id="275" r:id="rId20"/>
    <p:sldId id="276" r:id="rId21"/>
    <p:sldId id="277" r:id="rId22"/>
    <p:sldId id="278" r:id="rId23"/>
    <p:sldId id="279" r:id="rId24"/>
    <p:sldId id="280" r:id="rId25"/>
    <p:sldId id="267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>
      <p:cViewPr varScale="1">
        <p:scale>
          <a:sx n="70" d="100"/>
          <a:sy n="70" d="100"/>
        </p:scale>
        <p:origin x="-115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96FFCA-3669-43A5-B971-52EBBE08FDB4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80672F-30AA-47EB-A2FF-5D10EE80CA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649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Коммуникационные</a:t>
            </a:r>
            <a:r>
              <a:rPr lang="ru-RU" baseline="0" dirty="0" smtClean="0"/>
              <a:t> приёмы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0672F-30AA-47EB-A2FF-5D10EE80CA69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Официальные статистические</a:t>
            </a:r>
            <a:r>
              <a:rPr lang="ru-RU" baseline="0" dirty="0" smtClean="0"/>
              <a:t> источники для расчета численности целевых групп: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данные официального сайта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Росстатистики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 Липецкой области и РФ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0672F-30AA-47EB-A2FF-5D10EE80CA69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61AC-7B07-40FC-B50F-801C4065E8AD}" type="datetimeFigureOut">
              <a:rPr lang="ru-RU" smtClean="0"/>
              <a:pPr/>
              <a:t>18.07.2023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5EBB-9052-46B1-83E9-9E73295808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61AC-7B07-40FC-B50F-801C4065E8AD}" type="datetimeFigureOut">
              <a:rPr lang="ru-RU" smtClean="0"/>
              <a:pPr/>
              <a:t>18.07.2023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5EBB-9052-46B1-83E9-9E73295808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61AC-7B07-40FC-B50F-801C4065E8AD}" type="datetimeFigureOut">
              <a:rPr lang="ru-RU" smtClean="0"/>
              <a:pPr/>
              <a:t>18.07.2023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5EBB-9052-46B1-83E9-9E73295808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210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61AC-7B07-40FC-B50F-801C4065E8AD}" type="datetimeFigureOut">
              <a:rPr lang="ru-RU" smtClean="0"/>
              <a:pPr/>
              <a:t>18.07.2023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5EBB-9052-46B1-83E9-9E73295808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61AC-7B07-40FC-B50F-801C4065E8AD}" type="datetimeFigureOut">
              <a:rPr lang="ru-RU" smtClean="0"/>
              <a:pPr/>
              <a:t>18.07.2023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5EBB-9052-46B1-83E9-9E73295808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61AC-7B07-40FC-B50F-801C4065E8AD}" type="datetimeFigureOut">
              <a:rPr lang="ru-RU" smtClean="0"/>
              <a:pPr/>
              <a:t>18.07.2023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5EBB-9052-46B1-83E9-9E73295808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61AC-7B07-40FC-B50F-801C4065E8AD}" type="datetimeFigureOut">
              <a:rPr lang="ru-RU" smtClean="0"/>
              <a:pPr/>
              <a:t>18.07.2023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5EBB-9052-46B1-83E9-9E73295808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61AC-7B07-40FC-B50F-801C4065E8AD}" type="datetimeFigureOut">
              <a:rPr lang="ru-RU" smtClean="0"/>
              <a:pPr/>
              <a:t>18.07.2023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5EBB-9052-46B1-83E9-9E73295808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61AC-7B07-40FC-B50F-801C4065E8AD}" type="datetimeFigureOut">
              <a:rPr lang="ru-RU" smtClean="0"/>
              <a:pPr/>
              <a:t>18.07.2023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5EBB-9052-46B1-83E9-9E73295808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61AC-7B07-40FC-B50F-801C4065E8AD}" type="datetimeFigureOut">
              <a:rPr lang="ru-RU" smtClean="0"/>
              <a:pPr/>
              <a:t>18.07.2023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5EBB-9052-46B1-83E9-9E73295808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61AC-7B07-40FC-B50F-801C4065E8AD}" type="datetimeFigureOut">
              <a:rPr lang="ru-RU" smtClean="0"/>
              <a:pPr/>
              <a:t>18.07.2023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5EBB-9052-46B1-83E9-9E73295808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6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861AC-7B07-40FC-B50F-801C4065E8AD}" type="datetimeFigureOut">
              <a:rPr lang="ru-RU" smtClean="0"/>
              <a:pPr/>
              <a:t>18.07.2023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15EBB-9052-46B1-83E9-9E732958080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markakachestva.ru/best-brands/1517-luchshie-firmy-zhenskogo-nizhnego-belya.html" TargetMode="Externa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ldberries.ru/" TargetMode="Externa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tochka4848" TargetMode="External"/><Relationship Id="rId2" Type="http://schemas.openxmlformats.org/officeDocument/2006/relationships/hyperlink" Target="https://opt-poligraf.ru/lipetsk/listovki/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wildberries.ru/catalog/0/search.aspx?search=&#1092;&#1091;&#1090;&#1073;&#1086;&#1083;&#1082;&#1080;%20&#1073;&#1077;&#1083;&#1099;&#1077;%20&#1089;%20&#1087;&#1088;&#1080;&#1085;&#1090;&#1086;&#1084;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osstat.gov.ru/folder/1278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lipstat.gks.ru/folder/3409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1643050"/>
            <a:ext cx="65722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Segoe UI" pitchFamily="34" charset="0"/>
                <a:cs typeface="Segoe UI" pitchFamily="34" charset="0"/>
              </a:rPr>
              <a:t>Реально достижимой долей рынка для нашего Проекта на стадии запуска будет являться </a:t>
            </a:r>
            <a:r>
              <a:rPr lang="ru-RU" sz="2800" b="1" dirty="0" smtClean="0">
                <a:solidFill>
                  <a:srgbClr val="7030A0"/>
                </a:solidFill>
                <a:latin typeface="Segoe UI" pitchFamily="34" charset="0"/>
                <a:cs typeface="Segoe UI" pitchFamily="34" charset="0"/>
              </a:rPr>
              <a:t>0,01 % </a:t>
            </a:r>
            <a:r>
              <a:rPr lang="ru-RU" sz="2800" b="1" dirty="0" smtClean="0">
                <a:latin typeface="Segoe UI" pitchFamily="34" charset="0"/>
                <a:cs typeface="Segoe UI" pitchFamily="34" charset="0"/>
              </a:rPr>
              <a:t>целевой аудитории в Липецкой области к 2025 году</a:t>
            </a:r>
            <a:endParaRPr lang="ru-RU" sz="2800" b="1" dirty="0"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0" y="0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144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0"/>
            <a:ext cx="5500726" cy="6408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6509112" y="2857496"/>
            <a:ext cx="26348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SMART</a:t>
            </a:r>
            <a:r>
              <a:rPr lang="ru-RU" sz="2800" b="1" dirty="0" smtClean="0">
                <a:solidFill>
                  <a:srgbClr val="7030A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28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- цели</a:t>
            </a:r>
            <a:endParaRPr lang="ru-RU" sz="28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5" name="Rectangle 97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163" name="Picture 11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060973" y="0"/>
            <a:ext cx="4455243" cy="59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3" name="Прямоугольник 82"/>
          <p:cNvSpPr/>
          <p:nvPr/>
        </p:nvSpPr>
        <p:spPr>
          <a:xfrm>
            <a:off x="1099235" y="5733256"/>
            <a:ext cx="70443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Дерево </a:t>
            </a:r>
            <a:r>
              <a:rPr lang="ru-RU" sz="3600" b="1" dirty="0" smtClean="0">
                <a:solidFill>
                  <a:srgbClr val="7030A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маркетинговых целей</a:t>
            </a:r>
            <a:endParaRPr lang="ru-RU" sz="3600" b="1" dirty="0">
              <a:solidFill>
                <a:srgbClr val="7030A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4333304"/>
              </p:ext>
            </p:extLst>
          </p:nvPr>
        </p:nvGraphicFramePr>
        <p:xfrm>
          <a:off x="539552" y="908720"/>
          <a:ext cx="8106124" cy="4874884"/>
        </p:xfrm>
        <a:graphic>
          <a:graphicData uri="http://schemas.openxmlformats.org/drawingml/2006/table">
            <a:tbl>
              <a:tblPr/>
              <a:tblGrid>
                <a:gridCol w="4173033"/>
                <a:gridCol w="3933091"/>
              </a:tblGrid>
              <a:tr h="28929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S</a:t>
                      </a:r>
                      <a:r>
                        <a:rPr lang="ru-RU" sz="1300" b="1" dirty="0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(сильные стороны)</a:t>
                      </a:r>
                      <a:endParaRPr lang="ru-RU" sz="1300" b="1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Полный контроль процессов бизнеса от заготовки на бумаге, до упаковочного материала.</a:t>
                      </a:r>
                      <a:endParaRPr lang="ru-RU" sz="1300" b="1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Ценовая политика: цена-качество, политика стабильных цен (средняя ценовой диапазон от 850 </a:t>
                      </a:r>
                      <a:r>
                        <a:rPr lang="ru-RU" sz="1300" b="1" dirty="0" err="1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руб</a:t>
                      </a:r>
                      <a:r>
                        <a:rPr lang="ru-RU" sz="1300" b="1" dirty="0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ru-RU" sz="1300" b="1" dirty="0" smtClean="0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endParaRPr lang="ru-RU" sz="1300" b="1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300" b="1" dirty="0" smtClean="0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Быстрота </a:t>
                      </a:r>
                      <a:r>
                        <a:rPr lang="ru-RU" sz="1300" b="1" dirty="0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обслуживания -  срок выполнения заказа в среднем </a:t>
                      </a:r>
                      <a:r>
                        <a:rPr lang="ru-RU" sz="1300" b="1" dirty="0" smtClean="0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–1 день.</a:t>
                      </a:r>
                      <a:endParaRPr lang="ru-RU" sz="1300" b="1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300" b="1" dirty="0" err="1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Профессиональня</a:t>
                      </a:r>
                      <a:r>
                        <a:rPr lang="ru-RU" sz="1300" b="1" dirty="0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подготовка персонала</a:t>
                      </a:r>
                      <a:endParaRPr lang="ru-RU" sz="1300" b="1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W </a:t>
                      </a:r>
                      <a:r>
                        <a:rPr lang="ru-RU" sz="1300" b="1" dirty="0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(слабые стороны)</a:t>
                      </a:r>
                      <a:endParaRPr lang="ru-RU" sz="1300" b="1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Совмещение несколько специальностей – дизайнер, бухгалтер, экономист и </a:t>
                      </a:r>
                      <a:r>
                        <a:rPr lang="ru-RU" sz="1300" b="1" dirty="0" err="1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реализатор</a:t>
                      </a:r>
                      <a:r>
                        <a:rPr lang="ru-RU" sz="1300" b="1" dirty="0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.</a:t>
                      </a:r>
                      <a:endParaRPr lang="ru-RU" sz="1300" b="1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Малая известность компании и технологии.</a:t>
                      </a:r>
                      <a:endParaRPr lang="ru-RU" sz="1300" b="1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Новый бренд</a:t>
                      </a:r>
                      <a:endParaRPr lang="ru-RU" sz="1300" b="1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Наличие крупных конкурентов: </a:t>
                      </a:r>
                      <a:endParaRPr lang="ru-RU" sz="1300" b="1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Отсутствие навыков активных продаж.</a:t>
                      </a:r>
                      <a:endParaRPr lang="ru-RU" sz="1300" b="1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Небольшой стартовый капитал без возможности на активное проникновение на рынок </a:t>
                      </a:r>
                      <a:endParaRPr lang="ru-RU" sz="1300" b="1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19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О(возможности)</a:t>
                      </a:r>
                      <a:endParaRPr lang="ru-RU" sz="1300" b="1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342900" lvl="0" indent="-342900" algn="just" fontAlgn="base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Возможность создавать свой фирменный дизайн. </a:t>
                      </a:r>
                      <a:endParaRPr lang="ru-RU" sz="1300" b="1" dirty="0" smtClean="0">
                        <a:solidFill>
                          <a:srgbClr val="00000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342900" lvl="0" indent="-342900" algn="just" fontAlgn="base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300" b="1" dirty="0" smtClean="0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Много </a:t>
                      </a:r>
                      <a:r>
                        <a:rPr lang="ru-RU" sz="1300" b="1" dirty="0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сегментов целевой аудитории</a:t>
                      </a:r>
                      <a:r>
                        <a:rPr lang="ru-RU" sz="1300" b="1" dirty="0" smtClean="0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.</a:t>
                      </a:r>
                    </a:p>
                    <a:p>
                      <a:pPr marL="342900" lvl="0" indent="-342900" algn="just" fontAlgn="base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300" b="1" dirty="0" smtClean="0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Создание </a:t>
                      </a:r>
                      <a:r>
                        <a:rPr lang="ru-RU" sz="1300" b="1" dirty="0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полноценного российского бренда.</a:t>
                      </a:r>
                      <a:endParaRPr lang="ru-RU" sz="1300" b="1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342900" marR="11176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Возможность модернизации (добавление фотопечати </a:t>
                      </a:r>
                      <a:r>
                        <a:rPr lang="ru-RU" sz="1300" b="1" dirty="0" err="1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принтов</a:t>
                      </a:r>
                      <a:r>
                        <a:rPr lang="ru-RU" sz="1300" b="1" dirty="0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на заказ, печать на текстильных изделиях)</a:t>
                      </a:r>
                      <a:endParaRPr lang="ru-RU" sz="1300" b="1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T</a:t>
                      </a:r>
                      <a:r>
                        <a:rPr lang="ru-RU" sz="1300" b="1" dirty="0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(угрозы)</a:t>
                      </a:r>
                      <a:endParaRPr lang="ru-RU" sz="1300" b="1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Снижение спроса на предоставляемые  услуги (на 10%)</a:t>
                      </a:r>
                      <a:endParaRPr lang="ru-RU" sz="1300" b="1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Появление конкурентов (фирм-близнецов)</a:t>
                      </a:r>
                      <a:endParaRPr lang="ru-RU" sz="1300" b="1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Изменение суммы издержек на 20% (повышение цены на сырье, хозяйственные расходы)</a:t>
                      </a:r>
                      <a:endParaRPr lang="ru-RU" sz="1300" b="1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500166" y="0"/>
            <a:ext cx="56436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rgbClr val="7030A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SWOT</a:t>
            </a:r>
            <a:r>
              <a:rPr lang="ru-RU" sz="48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-анализ</a:t>
            </a:r>
            <a:endParaRPr lang="ru-RU" sz="48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5359137"/>
              </p:ext>
            </p:extLst>
          </p:nvPr>
        </p:nvGraphicFramePr>
        <p:xfrm>
          <a:off x="467544" y="1214422"/>
          <a:ext cx="8352929" cy="4806867"/>
        </p:xfrm>
        <a:graphic>
          <a:graphicData uri="http://schemas.openxmlformats.org/drawingml/2006/table">
            <a:tbl>
              <a:tblPr/>
              <a:tblGrid>
                <a:gridCol w="1883961"/>
                <a:gridCol w="2159990"/>
                <a:gridCol w="2176080"/>
                <a:gridCol w="2132898"/>
              </a:tblGrid>
              <a:tr h="2089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FFFF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Политические</a:t>
                      </a:r>
                      <a:endParaRPr lang="ru-RU" sz="1200" b="1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FFFF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Изменение в отрасли</a:t>
                      </a:r>
                      <a:endParaRPr lang="ru-RU" sz="1200" b="1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51435" marR="514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FFFF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Изменение в компании</a:t>
                      </a:r>
                      <a:endParaRPr lang="ru-RU" sz="1200" b="1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51435" marR="514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FFFF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Действия</a:t>
                      </a:r>
                      <a:endParaRPr lang="ru-RU" sz="1200" b="1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51435" marR="51435" marT="0" marB="0" anchor="ctr">
                    <a:lnL>
                      <a:noFill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</a:tr>
              <a:tr h="83597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Усиление госрегулирования в сети Интернет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Ужесточение антипиратского законодательства 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Соблюдение принципов лицензирования и авторского права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Пересмотр правовых основ регулирования взаимоотношений с клиентами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995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ЭКОНОМИЧЕСКИЕ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698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Пониженная п</a:t>
                      </a:r>
                      <a:r>
                        <a:rPr lang="ru-RU" sz="1200" b="1" spc="-5" dirty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латежеспособность </a:t>
                      </a:r>
                      <a:r>
                        <a:rPr lang="ru-RU" sz="1200" b="1" dirty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населения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Повышение или уменьшение спроса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Повышение или уменьшение спроса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Формирование цен доступных населению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995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СОЦИАЛЬНО-КУЛЬТУРНЫЕ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3597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Колебания моды и стилевой направленности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Повышена лояльность клиентов к определенному поставщику услуг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Проведение пиар-акций, реклама в соцсетях, 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Ориентация на тенденции моды при формировании дизайнерских идей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597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Рост числа любителей оригинальных и эпатажных текстильных изделий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Рост прибыли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Рост прибыли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Расширение ассортиментного ряда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995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ТЕХНОЛОГИЧЕСКИЕ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3597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Развитие интернет ресурсов,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Растущая доступность интернет-технологий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Новые рекламные модели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Новые рекламные мероприятия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Обучение </a:t>
                      </a:r>
                      <a:r>
                        <a:rPr lang="ru-RU" sz="1200" b="1" dirty="0" err="1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маркетолога</a:t>
                      </a:r>
                      <a:r>
                        <a:rPr lang="ru-RU" sz="1200" b="1" dirty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новым функциям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285984" y="285728"/>
            <a:ext cx="42820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Р</a:t>
            </a:r>
            <a:r>
              <a:rPr lang="en-US" sz="4400" b="1" dirty="0" smtClean="0">
                <a:solidFill>
                  <a:srgbClr val="7030A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EST</a:t>
            </a:r>
            <a:r>
              <a:rPr lang="ru-RU" sz="44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- АНАЛИЗ</a:t>
            </a:r>
            <a:endParaRPr lang="ru-RU" sz="44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3072073"/>
              </p:ext>
            </p:extLst>
          </p:nvPr>
        </p:nvGraphicFramePr>
        <p:xfrm>
          <a:off x="395536" y="2204864"/>
          <a:ext cx="8439007" cy="3204209"/>
        </p:xfrm>
        <a:graphic>
          <a:graphicData uri="http://schemas.openxmlformats.org/drawingml/2006/table">
            <a:tbl>
              <a:tblPr/>
              <a:tblGrid>
                <a:gridCol w="445672"/>
                <a:gridCol w="2002600"/>
                <a:gridCol w="1080120"/>
                <a:gridCol w="1368152"/>
                <a:gridCol w="1366061"/>
                <a:gridCol w="1154219"/>
                <a:gridCol w="1022183"/>
              </a:tblGrid>
              <a:tr h="486353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№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Наименование стратегических позиций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Конкуренты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17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iwonka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Фосфор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Sigma Print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u="sng" dirty="0" err="1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2" tooltip="Первое место"/>
                        </a:rPr>
                        <a:t>Пивозавр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u="sng" dirty="0" err="1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2" tooltip="Второе место"/>
                        </a:rPr>
                        <a:t>Tishka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0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Спрос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4</a:t>
                      </a:r>
                      <a:endParaRPr lang="ru-RU" sz="1600" b="1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9</a:t>
                      </a:r>
                      <a:endParaRPr lang="ru-RU" sz="1600" b="1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8</a:t>
                      </a:r>
                      <a:endParaRPr lang="ru-RU" sz="1600" b="1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7</a:t>
                      </a:r>
                      <a:endParaRPr lang="ru-RU" sz="1600" b="1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5</a:t>
                      </a:r>
                      <a:endParaRPr lang="ru-RU" sz="1600" b="1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20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Количество запросов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4</a:t>
                      </a:r>
                      <a:endParaRPr lang="ru-RU" sz="1600" b="1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9</a:t>
                      </a:r>
                      <a:endParaRPr lang="ru-RU" sz="1600" b="1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8</a:t>
                      </a:r>
                      <a:endParaRPr lang="ru-RU" sz="1600" b="1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7</a:t>
                      </a:r>
                      <a:endParaRPr lang="ru-RU" sz="1600" b="1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5</a:t>
                      </a:r>
                      <a:endParaRPr lang="ru-RU" sz="1600" b="1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0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Ассортимент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6</a:t>
                      </a:r>
                      <a:endParaRPr lang="ru-RU" sz="1600" b="1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7</a:t>
                      </a:r>
                      <a:endParaRPr lang="ru-RU" sz="1600" b="1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7</a:t>
                      </a:r>
                      <a:endParaRPr lang="ru-RU" sz="1600" b="1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7</a:t>
                      </a:r>
                      <a:endParaRPr lang="ru-RU" sz="1600" b="1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9</a:t>
                      </a:r>
                      <a:endParaRPr lang="ru-RU" sz="1600" b="1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0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5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Инновационность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7</a:t>
                      </a:r>
                      <a:endParaRPr lang="ru-RU" sz="1600" b="1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6</a:t>
                      </a:r>
                      <a:endParaRPr lang="ru-RU" sz="1600" b="1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6</a:t>
                      </a:r>
                      <a:endParaRPr lang="ru-RU" sz="1600" b="1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8</a:t>
                      </a:r>
                      <a:endParaRPr lang="ru-RU" sz="1600" b="1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8</a:t>
                      </a:r>
                      <a:endParaRPr lang="ru-RU" sz="1600" b="1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0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6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Качество 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7</a:t>
                      </a:r>
                      <a:endParaRPr lang="ru-RU" sz="1600" b="1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9</a:t>
                      </a:r>
                      <a:endParaRPr lang="ru-RU" sz="1600" b="1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7</a:t>
                      </a:r>
                      <a:endParaRPr lang="ru-RU" sz="1600" b="1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9</a:t>
                      </a:r>
                      <a:endParaRPr lang="ru-RU" sz="1600" b="1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9</a:t>
                      </a:r>
                      <a:endParaRPr lang="ru-RU" sz="1600" b="1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214546" y="857232"/>
            <a:ext cx="3429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SNW</a:t>
            </a:r>
            <a:r>
              <a:rPr lang="ru-RU" sz="3600" b="1" dirty="0" smtClean="0">
                <a:solidFill>
                  <a:srgbClr val="7030A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анализ</a:t>
            </a:r>
            <a:endParaRPr lang="ru-RU" sz="3600" b="1" dirty="0">
              <a:solidFill>
                <a:srgbClr val="7030A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5786" y="214290"/>
            <a:ext cx="71388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Анализ 5 конкурентных сил </a:t>
            </a:r>
            <a:r>
              <a:rPr lang="ru-RU" sz="3600" b="1" dirty="0" smtClean="0">
                <a:solidFill>
                  <a:srgbClr val="7030A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по методике М. Портера</a:t>
            </a:r>
            <a:endParaRPr lang="ru-RU" sz="3600" b="1" dirty="0">
              <a:solidFill>
                <a:srgbClr val="7030A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802369"/>
              </p:ext>
            </p:extLst>
          </p:nvPr>
        </p:nvGraphicFramePr>
        <p:xfrm>
          <a:off x="539552" y="1556793"/>
          <a:ext cx="8352928" cy="4680517"/>
        </p:xfrm>
        <a:graphic>
          <a:graphicData uri="http://schemas.openxmlformats.org/drawingml/2006/table">
            <a:tbl>
              <a:tblPr/>
              <a:tblGrid>
                <a:gridCol w="1951245"/>
                <a:gridCol w="1359856"/>
                <a:gridCol w="5041827"/>
              </a:tblGrid>
              <a:tr h="2925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755015" algn="l"/>
                        </a:tabLs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Параметр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755015" algn="l"/>
                        </a:tabLs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Значение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755015" algn="l"/>
                        </a:tabLs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Описание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</a:tr>
              <a:tr h="8775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55015" algn="l"/>
                        </a:tabLs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Угроза со стороны товаров -заменителей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55015" algn="l"/>
                        </a:tabLs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5–средний уровень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55015" algn="l"/>
                        </a:tabLs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Товарами-заменителями могут выступить другие элементы одежды, такие как худи,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свитшоты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, рубашки.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75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55015" algn="l"/>
                        </a:tabLs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Угроза внутриотраслевой конкуренции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55015" algn="l"/>
                        </a:tabLs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20– высокий уровень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55015" algn="l"/>
                        </a:tabLs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Рынок компании является высоко конкурентным и перспективным. 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755015" algn="l"/>
                        </a:tabLs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Легкая смена бренда одного на другой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75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55015" algn="l"/>
                        </a:tabLs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Угроза со стороны новых игроков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55015" algn="l"/>
                        </a:tabLs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5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средняя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55015" algn="l"/>
                        </a:tabLs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Новые компании появляются постоянно из-за низких барьеров входа.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75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55015" algn="l"/>
                        </a:tabLs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Угроза потери  текущих клиентов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55015" algn="l"/>
                        </a:tabLs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10–средний уровень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55015" algn="l"/>
                        </a:tabLs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Большой объем покупателей, каждый из которых независим от других,  возможность по желанию приобретать товары разных брендов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75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55015" algn="l"/>
                        </a:tabLs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Угроза нестабильности поставщиков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55015" algn="l"/>
                        </a:tabLs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 – низкий уровень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Стабильность со стороны поставщиков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1285861"/>
            <a:ext cx="828092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55650" algn="l"/>
              </a:tabLs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UI" pitchFamily="34" charset="0"/>
              <a:ea typeface="Times New Roman" pitchFamily="18" charset="0"/>
              <a:cs typeface="Segoe UI" pitchFamily="34" charset="0"/>
            </a:endParaRP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  <a:tabLst>
                <a:tab pos="755650" algn="l"/>
              </a:tabLst>
            </a:pPr>
            <a:r>
              <a:rPr lang="ru-RU" sz="2000" b="1" dirty="0" smtClean="0">
                <a:latin typeface="Segoe UI" pitchFamily="34" charset="0"/>
                <a:cs typeface="Segoe UI" pitchFamily="34" charset="0"/>
              </a:rPr>
              <a:t>Для сбыта нашей услуги мы планируем использовать косвенный канал продаж, а в частности </a:t>
            </a:r>
            <a:r>
              <a:rPr lang="ru-RU" sz="2000" b="1" dirty="0" err="1" smtClean="0">
                <a:solidFill>
                  <a:srgbClr val="7030A0"/>
                </a:solidFill>
                <a:latin typeface="Segoe UI" pitchFamily="34" charset="0"/>
                <a:cs typeface="Segoe UI" pitchFamily="34" charset="0"/>
              </a:rPr>
              <a:t>маркетплейс</a:t>
            </a:r>
            <a:r>
              <a:rPr lang="ru-RU" sz="2000" b="1" dirty="0" smtClean="0">
                <a:solidFill>
                  <a:srgbClr val="7030A0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Segoe UI" pitchFamily="34" charset="0"/>
                <a:cs typeface="Segoe UI" pitchFamily="34" charset="0"/>
              </a:rPr>
              <a:t>Wildbiries</a:t>
            </a:r>
            <a:r>
              <a:rPr lang="en-US" sz="2000" b="1" dirty="0" smtClean="0">
                <a:latin typeface="Segoe UI" pitchFamily="34" charset="0"/>
                <a:cs typeface="Segoe UI" pitchFamily="34" charset="0"/>
              </a:rPr>
              <a:t> </a:t>
            </a:r>
            <a:r>
              <a:rPr lang="ru-RU" sz="2000" b="1" dirty="0" smtClean="0">
                <a:latin typeface="Segoe UI" pitchFamily="34" charset="0"/>
                <a:cs typeface="Segoe UI" pitchFamily="34" charset="0"/>
              </a:rPr>
              <a:t>и средства </a:t>
            </a:r>
            <a:r>
              <a:rPr lang="ru-RU" sz="2000" b="1" dirty="0" smtClean="0">
                <a:latin typeface="Segoe UI" pitchFamily="34" charset="0"/>
                <a:cs typeface="Segoe UI" pitchFamily="34" charset="0"/>
              </a:rPr>
              <a:t>Интернет </a:t>
            </a:r>
            <a:r>
              <a:rPr lang="ru-RU" sz="2000" b="1" u="sng" dirty="0" smtClean="0">
                <a:latin typeface="Segoe UI" pitchFamily="34" charset="0"/>
                <a:cs typeface="Segoe UI" pitchFamily="34" charset="0"/>
                <a:hlinkClick r:id="rId2"/>
              </a:rPr>
              <a:t>https</a:t>
            </a:r>
            <a:r>
              <a:rPr lang="ru-RU" sz="2000" b="1" u="sng" dirty="0" smtClean="0">
                <a:latin typeface="Segoe UI" pitchFamily="34" charset="0"/>
                <a:cs typeface="Segoe UI" pitchFamily="34" charset="0"/>
                <a:hlinkClick r:id="rId2"/>
              </a:rPr>
              <a:t>://www.wildberries.ru</a:t>
            </a:r>
            <a:r>
              <a:rPr lang="ru-RU" sz="2000" b="1" u="sng" dirty="0" smtClean="0">
                <a:latin typeface="Segoe UI" pitchFamily="34" charset="0"/>
                <a:cs typeface="Segoe UI" pitchFamily="34" charset="0"/>
                <a:hlinkClick r:id="rId2"/>
              </a:rPr>
              <a:t>/</a:t>
            </a:r>
            <a:endParaRPr lang="ru-RU" sz="2000" b="1" u="sng" dirty="0" smtClean="0">
              <a:latin typeface="Segoe UI" pitchFamily="34" charset="0"/>
              <a:cs typeface="Segoe UI" pitchFamily="34" charset="0"/>
            </a:endParaRP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  <a:tabLst>
                <a:tab pos="755650" algn="l"/>
              </a:tabLst>
            </a:pPr>
            <a:endParaRPr lang="ru-RU" sz="2000" b="1" dirty="0" smtClean="0">
              <a:latin typeface="Segoe UI" pitchFamily="34" charset="0"/>
              <a:cs typeface="Segoe UI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5565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На основании полученных данных нами была выбрана стратегия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«цены проникновения»,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что позволит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обеспля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реализааечить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высокую скорость товарооборота, увеличение объемов расходных материалов, и соответственно скидок при их приобретении.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UI" pitchFamily="34" charset="0"/>
              <a:ea typeface="Times New Roman" pitchFamily="18" charset="0"/>
              <a:cs typeface="Segoe UI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55650" algn="l"/>
              </a:tabLs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UI" pitchFamily="34" charset="0"/>
              <a:cs typeface="Segoe UI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5565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Реализация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маркетинговой стратегии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 будет нацелена на существенную рекламную интенсивность, разнообразие стимулирующих форм реализации продукции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8357417"/>
              </p:ext>
            </p:extLst>
          </p:nvPr>
        </p:nvGraphicFramePr>
        <p:xfrm>
          <a:off x="500035" y="1177553"/>
          <a:ext cx="8143932" cy="3869120"/>
        </p:xfrm>
        <a:graphic>
          <a:graphicData uri="http://schemas.openxmlformats.org/drawingml/2006/table">
            <a:tbl>
              <a:tblPr/>
              <a:tblGrid>
                <a:gridCol w="4057307"/>
                <a:gridCol w="2031097"/>
                <a:gridCol w="2055528"/>
              </a:tblGrid>
              <a:tr h="814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Инструменты маркетинга</a:t>
                      </a:r>
                      <a:endParaRPr lang="ru-RU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Информационный мотив</a:t>
                      </a:r>
                      <a:endParaRPr lang="ru-RU" sz="20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Трансформационный мотив</a:t>
                      </a:r>
                      <a:endParaRPr lang="ru-RU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</a:tr>
              <a:tr h="4074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Продажа </a:t>
                      </a:r>
                      <a:r>
                        <a:rPr lang="ru-RU" sz="2000" b="1" dirty="0" err="1">
                          <a:latin typeface="Times New Roman"/>
                          <a:ea typeface="Calibri"/>
                          <a:cs typeface="Times New Roman"/>
                        </a:rPr>
                        <a:t>черз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="1" dirty="0" err="1">
                          <a:latin typeface="Times New Roman"/>
                          <a:ea typeface="Calibri"/>
                          <a:cs typeface="Times New Roman"/>
                        </a:rPr>
                        <a:t>маркетплейс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+++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4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Поисковая оптимизация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+++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4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Таргетированная реклама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+++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4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Работа со СМИ и блогерами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+++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03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Ведение сообществ в социальных сетях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+++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4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Репутационный маркетинг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+++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4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Партнерский маркетинг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dbl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Times New Roman"/>
                        </a:rPr>
                        <a:t>+++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00034" y="5429264"/>
            <a:ext cx="79884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МАРКЕТИНГОВЫЕ ИНСТРУМЕНТЫ «ТОЧКА»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827584" y="5741639"/>
            <a:ext cx="75652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МАРКЕТИНГОВЫЙ ПЛАН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 КОМПАНИИ «ТОЧКА»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3638550"/>
              </p:ext>
            </p:extLst>
          </p:nvPr>
        </p:nvGraphicFramePr>
        <p:xfrm>
          <a:off x="642910" y="692696"/>
          <a:ext cx="8321578" cy="4899397"/>
        </p:xfrm>
        <a:graphic>
          <a:graphicData uri="http://schemas.openxmlformats.org/drawingml/2006/table">
            <a:tbl>
              <a:tblPr firstRow="1" firstCol="1" bandRow="1"/>
              <a:tblGrid>
                <a:gridCol w="1408810"/>
                <a:gridCol w="199968"/>
                <a:gridCol w="1096176"/>
                <a:gridCol w="288032"/>
                <a:gridCol w="1296144"/>
                <a:gridCol w="1224136"/>
                <a:gridCol w="2808312"/>
              </a:tblGrid>
              <a:tr h="288032">
                <a:tc gridSpan="7">
                  <a:txBody>
                    <a:bodyPr/>
                    <a:lstStyle/>
                    <a:p>
                      <a:pPr marL="0" marR="0" lvl="0" indent="4508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egoe UI" pitchFamily="34" charset="0"/>
                          <a:ea typeface="Times New Roman" pitchFamily="18" charset="0"/>
                          <a:cs typeface="Segoe UI" pitchFamily="34" charset="0"/>
                        </a:rPr>
                        <a:t>ПЛАНИРУМЫЙ ОБЬЕМ ПРОДАЖ -  6 587ед.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2224">
                <a:tc gridSpan="6">
                  <a:txBody>
                    <a:bodyPr/>
                    <a:lstStyle/>
                    <a:p>
                      <a:pPr marL="0" marR="0" lvl="0" indent="45085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ea typeface="Times New Roman" pitchFamily="18" charset="0"/>
                          <a:cs typeface="Segoe UI" pitchFamily="34" charset="0"/>
                        </a:rPr>
                        <a:t>В2С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45085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ea typeface="Times New Roman" pitchFamily="18" charset="0"/>
                          <a:cs typeface="Segoe UI" pitchFamily="34" charset="0"/>
                        </a:rPr>
                        <a:t>В2В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655">
                <a:tc gridSpan="7">
                  <a:txBody>
                    <a:bodyPr/>
                    <a:lstStyle/>
                    <a:p>
                      <a:pPr marL="0" marR="0" lvl="0" indent="45085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ea typeface="Times New Roman" pitchFamily="18" charset="0"/>
                          <a:cs typeface="Segoe UI" pitchFamily="34" charset="0"/>
                        </a:rPr>
                        <a:t>ЦЕЛИ В ОБЛАСТИ МАРКЕТИНГА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4536">
                <a:tc rowSpan="2">
                  <a:txBody>
                    <a:bodyPr/>
                    <a:lstStyle/>
                    <a:p>
                      <a:pPr marL="0" marR="0" lvl="0" indent="45085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ea typeface="Times New Roman" pitchFamily="18" charset="0"/>
                          <a:cs typeface="Segoe UI" pitchFamily="34" charset="0"/>
                        </a:rPr>
                        <a:t>Рынок SOM- 6 587 ед.</a:t>
                      </a:r>
                    </a:p>
                    <a:p>
                      <a:pPr marL="0" marR="0" lvl="0" indent="45085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ea typeface="Times New Roman" pitchFamily="18" charset="0"/>
                          <a:cs typeface="Segoe UI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ea typeface="Times New Roman" pitchFamily="18" charset="0"/>
                          <a:cs typeface="Segoe UI" pitchFamily="34" charset="0"/>
                        </a:rPr>
                        <a:t>TSS –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ea typeface="Times New Roman" pitchFamily="18" charset="0"/>
                          <a:cs typeface="Segoe UI" pitchFamily="34" charset="0"/>
                        </a:rPr>
                        <a:t>5 </a:t>
                      </a:r>
                      <a:r>
                        <a:rPr kumimoji="0" lang="ru-RU" sz="14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ea typeface="Times New Roman" pitchFamily="18" charset="0"/>
                          <a:cs typeface="Segoe UI" pitchFamily="34" charset="0"/>
                        </a:rPr>
                        <a:t>min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  <a:ea typeface="Times New Roman" pitchFamily="18" charset="0"/>
                        <a:cs typeface="Segoe UI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  <a:ea typeface="Times New Roman" pitchFamily="18" charset="0"/>
                        <a:cs typeface="Segoe UI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ea typeface="Times New Roman" pitchFamily="18" charset="0"/>
                          <a:cs typeface="Segoe UI" pitchFamily="34" charset="0"/>
                        </a:rPr>
                        <a:t>PPV – 3 стр.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ea typeface="Times New Roman" pitchFamily="18" charset="0"/>
                          <a:cs typeface="Segoe UI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ea typeface="Times New Roman" pitchFamily="18" charset="0"/>
                          <a:cs typeface="Segoe UI" pitchFamily="34" charset="0"/>
                        </a:rPr>
                        <a:t>ORDERS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ea typeface="Times New Roman" pitchFamily="18" charset="0"/>
                          <a:cs typeface="Segoe UI" pitchFamily="34" charset="0"/>
                        </a:rPr>
                        <a:t>не менее 1 %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ea typeface="Times New Roman" pitchFamily="18" charset="0"/>
                          <a:cs typeface="Segoe UI" pitchFamily="34" charset="0"/>
                        </a:rPr>
                        <a:t>Привлечение бизнес-партнеров за счет увеличения стоимости бренда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3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ea typeface="Times New Roman" pitchFamily="18" charset="0"/>
                          <a:cs typeface="Segoe UI" pitchFamily="34" charset="0"/>
                        </a:rPr>
                        <a:t>Повышение доли бизнес- клиентов на 10%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301">
                <a:tc gridSpan="7">
                  <a:txBody>
                    <a:bodyPr/>
                    <a:lstStyle/>
                    <a:p>
                      <a:pPr marL="0" marR="0" lvl="0" indent="45085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ea typeface="Times New Roman" pitchFamily="18" charset="0"/>
                          <a:cs typeface="Segoe UI" pitchFamily="34" charset="0"/>
                        </a:rPr>
                        <a:t>ИСТРУМЕНТЫ В ОБЛАСТИ МАРКЕТИНГА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92088">
                <a:tc gridSpan="2">
                  <a:txBody>
                    <a:bodyPr/>
                    <a:lstStyle/>
                    <a:p>
                      <a:pPr marL="0" marR="0" lvl="0" indent="45085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4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ea typeface="Times New Roman" pitchFamily="18" charset="0"/>
                          <a:cs typeface="Segoe UI" pitchFamily="34" charset="0"/>
                        </a:rPr>
                        <a:t>1.Ведение сообществ в соцсетях: Вк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75690" algn="l"/>
                        </a:tabLst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ea typeface="Times New Roman" pitchFamily="18" charset="0"/>
                          <a:cs typeface="Segoe UI" pitchFamily="34" charset="0"/>
                        </a:rPr>
                        <a:t>2. </a:t>
                      </a:r>
                      <a:r>
                        <a:rPr kumimoji="0" lang="ru-RU" sz="14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ea typeface="Times New Roman" pitchFamily="18" charset="0"/>
                          <a:cs typeface="Segoe UI" pitchFamily="34" charset="0"/>
                        </a:rPr>
                        <a:t>Таргетированный</a:t>
                      </a: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ea typeface="Times New Roman" pitchFamily="18" charset="0"/>
                          <a:cs typeface="Segoe UI" pitchFamily="34" charset="0"/>
                        </a:rPr>
                        <a:t> маркетинг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ea typeface="Times New Roman" pitchFamily="18" charset="0"/>
                          <a:cs typeface="Segoe UI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ea typeface="Times New Roman" pitchFamily="18" charset="0"/>
                          <a:cs typeface="Segoe UI" pitchFamily="34" charset="0"/>
                        </a:rPr>
                        <a:t>Прямые продажи </a:t>
                      </a:r>
                    </a:p>
                    <a:p>
                      <a:pPr marL="20447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ea typeface="Times New Roman" pitchFamily="18" charset="0"/>
                          <a:cs typeface="Segoe UI" pitchFamily="34" charset="0"/>
                        </a:rPr>
                        <a:t>(группа ВК),</a:t>
                      </a:r>
                    </a:p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ea typeface="Times New Roman" pitchFamily="18" charset="0"/>
                          <a:cs typeface="Segoe UI" pitchFamily="34" charset="0"/>
                        </a:rPr>
                        <a:t>2. Косвенные </a:t>
                      </a: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ea typeface="Times New Roman" pitchFamily="18" charset="0"/>
                          <a:cs typeface="Segoe UI" pitchFamily="34" charset="0"/>
                        </a:rPr>
                        <a:t>продажи</a:t>
                      </a:r>
                    </a:p>
                    <a:p>
                      <a:pPr marL="20447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ea typeface="Times New Roman" pitchFamily="18" charset="0"/>
                          <a:cs typeface="Segoe UI" pitchFamily="34" charset="0"/>
                        </a:rPr>
                        <a:t>(</a:t>
                      </a:r>
                      <a:r>
                        <a:rPr kumimoji="0" lang="ru-RU" sz="14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ea typeface="Times New Roman" pitchFamily="18" charset="0"/>
                          <a:cs typeface="Segoe UI" pitchFamily="34" charset="0"/>
                        </a:rPr>
                        <a:t>маркетплейс</a:t>
                      </a: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ea typeface="Times New Roman" pitchFamily="18" charset="0"/>
                          <a:cs typeface="Segoe UI" pitchFamily="34" charset="0"/>
                        </a:rPr>
                        <a:t> </a:t>
                      </a:r>
                      <a:r>
                        <a:rPr kumimoji="0" lang="ru-RU" sz="14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ea typeface="Times New Roman" pitchFamily="18" charset="0"/>
                          <a:cs typeface="Segoe UI" pitchFamily="34" charset="0"/>
                        </a:rPr>
                        <a:t>Wildberries</a:t>
                      </a: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ea typeface="Times New Roman" pitchFamily="18" charset="0"/>
                          <a:cs typeface="Segoe UI" pitchFamily="34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310">
                <a:tc gridSpan="2">
                  <a:txBody>
                    <a:bodyPr/>
                    <a:lstStyle/>
                    <a:p>
                      <a:pPr marL="0" marR="0" lvl="0" indent="45085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ea typeface="Times New Roman" pitchFamily="18" charset="0"/>
                          <a:cs typeface="Segoe UI" pitchFamily="34" charset="0"/>
                        </a:rPr>
                        <a:t>3. </a:t>
                      </a:r>
                      <a:r>
                        <a:rPr kumimoji="0" lang="ru-RU" sz="14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ea typeface="Times New Roman" pitchFamily="18" charset="0"/>
                          <a:cs typeface="Segoe UI" pitchFamily="34" charset="0"/>
                        </a:rPr>
                        <a:t>Репутационный</a:t>
                      </a: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ea typeface="Times New Roman" pitchFamily="18" charset="0"/>
                          <a:cs typeface="Segoe UI" pitchFamily="34" charset="0"/>
                        </a:rPr>
                        <a:t> маркетинг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ea typeface="Times New Roman" pitchFamily="18" charset="0"/>
                          <a:cs typeface="Segoe UI" pitchFamily="34" charset="0"/>
                        </a:rPr>
                        <a:t>4. Работа со СМИ и </a:t>
                      </a:r>
                      <a:r>
                        <a:rPr kumimoji="0" lang="ru-RU" sz="14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ea typeface="Times New Roman" pitchFamily="18" charset="0"/>
                          <a:cs typeface="Segoe UI" pitchFamily="34" charset="0"/>
                        </a:rPr>
                        <a:t>блогерами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  <a:ea typeface="Times New Roman" pitchFamily="18" charset="0"/>
                        <a:cs typeface="Segoe UI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ea typeface="Times New Roman" pitchFamily="18" charset="0"/>
                          <a:cs typeface="Segoe UI" pitchFamily="34" charset="0"/>
                        </a:rPr>
                        <a:t>5. Поисковая оптимизация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ea typeface="Times New Roman" pitchFamily="18" charset="0"/>
                          <a:cs typeface="Segoe UI" pitchFamily="34" charset="0"/>
                        </a:rPr>
                        <a:t>3. Партнерский маркетинг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655">
                <a:tc gridSpan="7">
                  <a:txBody>
                    <a:bodyPr/>
                    <a:lstStyle/>
                    <a:p>
                      <a:pPr marL="0" marR="0" lvl="0" indent="45085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ea typeface="Times New Roman" pitchFamily="18" charset="0"/>
                          <a:cs typeface="Segoe UI" pitchFamily="34" charset="0"/>
                        </a:rPr>
                        <a:t>БЮДЖЕТ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4655">
                <a:tc gridSpan="4">
                  <a:txBody>
                    <a:bodyPr/>
                    <a:lstStyle/>
                    <a:p>
                      <a:pPr marL="0" marR="0" lvl="0" indent="45085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4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ea typeface="Times New Roman" pitchFamily="18" charset="0"/>
                          <a:cs typeface="Segoe UI" pitchFamily="34" charset="0"/>
                        </a:rPr>
                        <a:t>2 -  64 600 руб.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ea typeface="Times New Roman" pitchFamily="18" charset="0"/>
                          <a:cs typeface="Segoe UI" pitchFamily="34" charset="0"/>
                        </a:rPr>
                        <a:t>1,4 - входит в должностные обязанности штатного маркетолога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ea typeface="Times New Roman" pitchFamily="18" charset="0"/>
                          <a:cs typeface="Segoe UI" pitchFamily="34" charset="0"/>
                        </a:rPr>
                        <a:t>2 - 1 129 756 руб. в год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ea typeface="Times New Roman" pitchFamily="18" charset="0"/>
                          <a:cs typeface="Segoe UI" pitchFamily="34" charset="0"/>
                        </a:rPr>
                        <a:t>1,3 -  входит в должностные обязанности штатного маркетолога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46">
                <a:tc gridSpan="4">
                  <a:txBody>
                    <a:bodyPr/>
                    <a:lstStyle/>
                    <a:p>
                      <a:pPr marL="0" marR="0" lvl="0" indent="45085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ea typeface="Times New Roman" pitchFamily="18" charset="0"/>
                          <a:cs typeface="Segoe UI" pitchFamily="34" charset="0"/>
                        </a:rPr>
                        <a:t>3,5 – 33 682 руб.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4655">
                <a:tc gridSpan="7">
                  <a:txBody>
                    <a:bodyPr/>
                    <a:lstStyle/>
                    <a:p>
                      <a:pPr marL="0" marR="0" lvl="0" indent="45085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ea typeface="Times New Roman" pitchFamily="18" charset="0"/>
                          <a:cs typeface="Segoe UI" pitchFamily="34" charset="0"/>
                        </a:rPr>
                        <a:t>ОБЩИЙ БЮДЖЕТ В ОБЛАСТИ МАРКЕТИНГА –  1 228 038  руб.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1"/>
          <p:cNvPicPr>
            <a:picLocks noChangeAspect="1" noChangeArrowheads="1"/>
          </p:cNvPicPr>
          <p:nvPr/>
        </p:nvPicPr>
        <p:blipFill>
          <a:blip r:embed="rId2" cstate="print"/>
          <a:srcRect l="13153" t="15788" r="7307" b="10526"/>
          <a:stretch>
            <a:fillRect/>
          </a:stretch>
        </p:blipFill>
        <p:spPr bwMode="auto">
          <a:xfrm>
            <a:off x="142844" y="285728"/>
            <a:ext cx="7126639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282" y="4214818"/>
            <a:ext cx="83930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Доля </a:t>
            </a:r>
            <a:r>
              <a:rPr lang="ru-RU" sz="32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востребованности</a:t>
            </a:r>
            <a:r>
              <a:rPr lang="ru-RU" sz="32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футболок с </a:t>
            </a:r>
            <a:r>
              <a:rPr lang="ru-RU" sz="32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принтом</a:t>
            </a:r>
            <a:r>
              <a:rPr lang="ru-RU" sz="32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3200" b="1" dirty="0">
                <a:solidFill>
                  <a:srgbClr val="7030A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по </a:t>
            </a:r>
            <a:r>
              <a:rPr lang="en-US" sz="3200" b="1" dirty="0">
                <a:solidFill>
                  <a:srgbClr val="7030A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Google Trends </a:t>
            </a:r>
            <a:endParaRPr lang="ru-RU" sz="3200" b="1" dirty="0">
              <a:solidFill>
                <a:srgbClr val="7030A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1367" y="5357826"/>
            <a:ext cx="891263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Рекламная модель </a:t>
            </a:r>
            <a:r>
              <a:rPr lang="ru-RU" sz="5400" b="1" dirty="0" smtClean="0">
                <a:solidFill>
                  <a:srgbClr val="7030A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AIDA</a:t>
            </a:r>
            <a:r>
              <a:rPr lang="en-US" sz="5400" b="1" dirty="0" smtClean="0">
                <a:solidFill>
                  <a:srgbClr val="7030A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</a:t>
            </a:r>
            <a:endParaRPr lang="ru-RU" sz="5400" b="1" dirty="0">
              <a:solidFill>
                <a:srgbClr val="7030A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500034" y="2857496"/>
            <a:ext cx="807249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(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attention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) привлечение внимания через интернет-рекламу,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(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interest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) формирование интереса к услуге выгодными предложениями в группе;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(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desire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) формирование у клиента желания воспользоваться услугой (акции, индивидуальный подход, авторский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принт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);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(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action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) побудить клиента к действию (удобство в заказе услуги (один клик) и приобретении продукции, стимулирующие инструменты);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(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Satisfy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) – формирование удовлетворенности клиента (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GRM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-маркетинг) Использование накопительных карт, которые при увеличении количества покупок будут давать все большую и большую скидку клиентам.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227141" y="228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500034" y="997614"/>
            <a:ext cx="8202521" cy="1842995"/>
            <a:chOff x="1574" y="5807"/>
            <a:chExt cx="9765" cy="1631"/>
          </a:xfrm>
        </p:grpSpPr>
        <p:sp>
          <p:nvSpPr>
            <p:cNvPr id="5" name="Скругленный прямоугольник 1"/>
            <p:cNvSpPr>
              <a:spLocks noChangeArrowheads="1"/>
            </p:cNvSpPr>
            <p:nvPr/>
          </p:nvSpPr>
          <p:spPr bwMode="auto">
            <a:xfrm>
              <a:off x="1574" y="5807"/>
              <a:ext cx="1914" cy="1279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B2A1C7"/>
                </a:gs>
                <a:gs pos="50000">
                  <a:srgbClr val="8064A2"/>
                </a:gs>
                <a:gs pos="100000">
                  <a:srgbClr val="B2A1C7"/>
                </a:gs>
              </a:gsLst>
              <a:lin ang="5400000" scaled="1"/>
            </a:gradFill>
            <a:ln w="12700">
              <a:solidFill>
                <a:srgbClr val="8064A2"/>
              </a:solidFill>
              <a:round/>
              <a:headEnd/>
              <a:tailEnd/>
            </a:ln>
            <a:effectLst>
              <a:outerShdw dist="28398" dir="3806097" algn="ctr" rotWithShape="0">
                <a:srgbClr val="3F3151"/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Привлечение внимание к продукту через рекламу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Скругленный прямоугольник 2"/>
            <p:cNvSpPr>
              <a:spLocks noChangeArrowheads="1"/>
            </p:cNvSpPr>
            <p:nvPr/>
          </p:nvSpPr>
          <p:spPr bwMode="auto">
            <a:xfrm>
              <a:off x="3562" y="5807"/>
              <a:ext cx="1725" cy="1279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B2A1C7"/>
                </a:gs>
                <a:gs pos="50000">
                  <a:srgbClr val="8064A2"/>
                </a:gs>
                <a:gs pos="100000">
                  <a:srgbClr val="B2A1C7"/>
                </a:gs>
              </a:gsLst>
              <a:lin ang="5400000" scaled="1"/>
            </a:gradFill>
            <a:ln w="12700">
              <a:solidFill>
                <a:srgbClr val="8064A2"/>
              </a:solidFill>
              <a:round/>
              <a:headEnd/>
              <a:tailEnd/>
            </a:ln>
            <a:effectLst>
              <a:outerShdw dist="28398" dir="3806097" algn="ctr" rotWithShape="0">
                <a:srgbClr val="3F3151"/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    </a:t>
              </a:r>
              <a:r>
                <a:rPr kumimoji="0" lang="ru-RU" altLang="ru-RU" sz="1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Заинтересовать потребителя своей услугой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Скругленный прямоугольник 5"/>
            <p:cNvSpPr>
              <a:spLocks noChangeArrowheads="1"/>
            </p:cNvSpPr>
            <p:nvPr/>
          </p:nvSpPr>
          <p:spPr bwMode="auto">
            <a:xfrm>
              <a:off x="5397" y="5815"/>
              <a:ext cx="1828" cy="1279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B2A1C7"/>
                </a:gs>
                <a:gs pos="50000">
                  <a:srgbClr val="8064A2"/>
                </a:gs>
                <a:gs pos="100000">
                  <a:srgbClr val="B2A1C7"/>
                </a:gs>
              </a:gsLst>
              <a:lin ang="5400000" scaled="1"/>
            </a:gradFill>
            <a:ln w="12700">
              <a:solidFill>
                <a:srgbClr val="8064A2"/>
              </a:solidFill>
              <a:round/>
              <a:headEnd/>
              <a:tailEnd/>
            </a:ln>
            <a:effectLst>
              <a:outerShdw dist="28398" dir="3806097" algn="ctr" rotWithShape="0">
                <a:srgbClr val="3F3151"/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Вызвать у потребителя желание купить продукт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Скругленный прямоугольник 6"/>
            <p:cNvSpPr>
              <a:spLocks noChangeArrowheads="1"/>
            </p:cNvSpPr>
            <p:nvPr/>
          </p:nvSpPr>
          <p:spPr bwMode="auto">
            <a:xfrm>
              <a:off x="7339" y="5827"/>
              <a:ext cx="1870" cy="1279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B2A1C7"/>
                </a:gs>
                <a:gs pos="50000">
                  <a:srgbClr val="8064A2"/>
                </a:gs>
                <a:gs pos="100000">
                  <a:srgbClr val="B2A1C7"/>
                </a:gs>
              </a:gsLst>
              <a:lin ang="5400000" scaled="1"/>
            </a:gradFill>
            <a:ln w="12700">
              <a:solidFill>
                <a:srgbClr val="8064A2"/>
              </a:solidFill>
              <a:round/>
              <a:headEnd/>
              <a:tailEnd/>
            </a:ln>
            <a:effectLst>
              <a:outerShdw dist="28398" dir="3806097" algn="ctr" rotWithShape="0">
                <a:srgbClr val="3F3151"/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Побудить потребителя</a:t>
              </a:r>
              <a:r>
                <a:rPr kumimoji="0" lang="ru-RU" altLang="ru-RU" sz="16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ru-RU" altLang="ru-RU" sz="10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воспользоваться услугой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Овал 7"/>
            <p:cNvSpPr>
              <a:spLocks noChangeArrowheads="1"/>
            </p:cNvSpPr>
            <p:nvPr/>
          </p:nvSpPr>
          <p:spPr bwMode="auto">
            <a:xfrm>
              <a:off x="2769" y="6682"/>
              <a:ext cx="805" cy="754"/>
            </a:xfrm>
            <a:prstGeom prst="ellipse">
              <a:avLst/>
            </a:prstGeom>
            <a:gradFill rotWithShape="0">
              <a:gsLst>
                <a:gs pos="0">
                  <a:srgbClr val="B2A1C7"/>
                </a:gs>
                <a:gs pos="50000">
                  <a:srgbClr val="8064A2"/>
                </a:gs>
                <a:gs pos="100000">
                  <a:srgbClr val="B2A1C7"/>
                </a:gs>
              </a:gsLst>
              <a:lin ang="5400000" scaled="1"/>
            </a:gradFill>
            <a:ln w="12700">
              <a:solidFill>
                <a:srgbClr val="8064A2"/>
              </a:solidFill>
              <a:round/>
              <a:headEnd/>
              <a:tailEnd/>
            </a:ln>
            <a:effectLst>
              <a:outerShdw dist="28398" dir="3806097" algn="ctr" rotWithShape="0">
                <a:srgbClr val="3F3151"/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ru-RU" sz="16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A</a:t>
              </a:r>
              <a:endParaRPr kumimoji="0" lang="en-US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Овал 8"/>
            <p:cNvSpPr>
              <a:spLocks noChangeArrowheads="1"/>
            </p:cNvSpPr>
            <p:nvPr/>
          </p:nvSpPr>
          <p:spPr bwMode="auto">
            <a:xfrm>
              <a:off x="4764" y="6682"/>
              <a:ext cx="805" cy="754"/>
            </a:xfrm>
            <a:prstGeom prst="ellipse">
              <a:avLst/>
            </a:prstGeom>
            <a:gradFill rotWithShape="0">
              <a:gsLst>
                <a:gs pos="0">
                  <a:srgbClr val="B2A1C7"/>
                </a:gs>
                <a:gs pos="50000">
                  <a:srgbClr val="8064A2"/>
                </a:gs>
                <a:gs pos="100000">
                  <a:srgbClr val="B2A1C7"/>
                </a:gs>
              </a:gsLst>
              <a:lin ang="5400000" scaled="1"/>
            </a:gradFill>
            <a:ln w="12700">
              <a:solidFill>
                <a:srgbClr val="8064A2"/>
              </a:solidFill>
              <a:round/>
              <a:headEnd/>
              <a:tailEnd/>
            </a:ln>
            <a:effectLst>
              <a:outerShdw dist="28398" dir="3806097" algn="ctr" rotWithShape="0">
                <a:srgbClr val="3F3151"/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ru-RU" sz="16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I</a:t>
              </a:r>
              <a:endParaRPr kumimoji="0" lang="en-US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Овал 9"/>
            <p:cNvSpPr>
              <a:spLocks noChangeArrowheads="1"/>
            </p:cNvSpPr>
            <p:nvPr/>
          </p:nvSpPr>
          <p:spPr bwMode="auto">
            <a:xfrm>
              <a:off x="6773" y="6682"/>
              <a:ext cx="802" cy="756"/>
            </a:xfrm>
            <a:prstGeom prst="ellipse">
              <a:avLst/>
            </a:prstGeom>
            <a:gradFill rotWithShape="0">
              <a:gsLst>
                <a:gs pos="0">
                  <a:srgbClr val="B2A1C7"/>
                </a:gs>
                <a:gs pos="50000">
                  <a:srgbClr val="8064A2"/>
                </a:gs>
                <a:gs pos="100000">
                  <a:srgbClr val="B2A1C7"/>
                </a:gs>
              </a:gsLst>
              <a:lin ang="5400000" scaled="1"/>
            </a:gradFill>
            <a:ln w="12700">
              <a:solidFill>
                <a:srgbClr val="8064A2"/>
              </a:solidFill>
              <a:round/>
              <a:headEnd/>
              <a:tailEnd/>
            </a:ln>
            <a:effectLst>
              <a:outerShdw dist="28398" dir="3806097" algn="ctr" rotWithShape="0">
                <a:srgbClr val="3F3151"/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ru-RU" sz="16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D</a:t>
              </a:r>
              <a:endParaRPr kumimoji="0" lang="en-US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Oval 4"/>
            <p:cNvSpPr>
              <a:spLocks noChangeArrowheads="1"/>
            </p:cNvSpPr>
            <p:nvPr/>
          </p:nvSpPr>
          <p:spPr bwMode="auto">
            <a:xfrm>
              <a:off x="8731" y="6682"/>
              <a:ext cx="805" cy="754"/>
            </a:xfrm>
            <a:prstGeom prst="ellipse">
              <a:avLst/>
            </a:prstGeom>
            <a:gradFill rotWithShape="0">
              <a:gsLst>
                <a:gs pos="0">
                  <a:srgbClr val="B2A1C7"/>
                </a:gs>
                <a:gs pos="50000">
                  <a:srgbClr val="8064A2"/>
                </a:gs>
                <a:gs pos="100000">
                  <a:srgbClr val="B2A1C7"/>
                </a:gs>
              </a:gsLst>
              <a:lin ang="5400000" scaled="1"/>
            </a:gradFill>
            <a:ln w="12700">
              <a:solidFill>
                <a:srgbClr val="8064A2"/>
              </a:solidFill>
              <a:round/>
              <a:headEnd/>
              <a:tailEnd/>
            </a:ln>
            <a:effectLst>
              <a:outerShdw dist="28398" dir="3806097" algn="ctr" rotWithShape="0">
                <a:srgbClr val="3F3151"/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А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AutoShape 3"/>
            <p:cNvSpPr>
              <a:spLocks noChangeArrowheads="1"/>
            </p:cNvSpPr>
            <p:nvPr/>
          </p:nvSpPr>
          <p:spPr bwMode="auto">
            <a:xfrm>
              <a:off x="9294" y="5827"/>
              <a:ext cx="1717" cy="1279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B2A1C7"/>
                </a:gs>
                <a:gs pos="50000">
                  <a:srgbClr val="8064A2"/>
                </a:gs>
                <a:gs pos="100000">
                  <a:srgbClr val="B2A1C7"/>
                </a:gs>
              </a:gsLst>
              <a:lin ang="5400000" scaled="1"/>
            </a:gradFill>
            <a:ln w="12700">
              <a:solidFill>
                <a:srgbClr val="8064A2"/>
              </a:solidFill>
              <a:round/>
              <a:headEnd/>
              <a:tailEnd/>
            </a:ln>
            <a:effectLst>
              <a:outerShdw dist="28398" dir="3806097" algn="ctr" rotWithShape="0">
                <a:srgbClr val="3F3151"/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Формирование у клиента чувства удовлетворения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Oval 2"/>
            <p:cNvSpPr>
              <a:spLocks noChangeArrowheads="1"/>
            </p:cNvSpPr>
            <p:nvPr/>
          </p:nvSpPr>
          <p:spPr bwMode="auto">
            <a:xfrm>
              <a:off x="10534" y="6682"/>
              <a:ext cx="805" cy="754"/>
            </a:xfrm>
            <a:prstGeom prst="ellipse">
              <a:avLst/>
            </a:prstGeom>
            <a:gradFill rotWithShape="0">
              <a:gsLst>
                <a:gs pos="0">
                  <a:srgbClr val="B2A1C7"/>
                </a:gs>
                <a:gs pos="50000">
                  <a:srgbClr val="8064A2"/>
                </a:gs>
                <a:gs pos="100000">
                  <a:srgbClr val="B2A1C7"/>
                </a:gs>
              </a:gsLst>
              <a:lin ang="5400000" scaled="1"/>
            </a:gradFill>
            <a:ln w="12700">
              <a:solidFill>
                <a:srgbClr val="8064A2"/>
              </a:solidFill>
              <a:round/>
              <a:headEnd/>
              <a:tailEnd/>
            </a:ln>
            <a:effectLst>
              <a:outerShdw dist="28398" dir="3806097" algn="ctr" rotWithShape="0">
                <a:srgbClr val="3F3151"/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ru-RU" sz="16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S</a:t>
              </a:r>
              <a:endParaRPr kumimoji="0" lang="en-US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" name="Rectangle 2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fontAlgn="base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0303541"/>
              </p:ext>
            </p:extLst>
          </p:nvPr>
        </p:nvGraphicFramePr>
        <p:xfrm>
          <a:off x="251520" y="780628"/>
          <a:ext cx="8640960" cy="56007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303056"/>
                <a:gridCol w="3088279"/>
                <a:gridCol w="1799048"/>
                <a:gridCol w="1169986"/>
                <a:gridCol w="1280591"/>
              </a:tblGrid>
              <a:tr h="4525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Наименование мероприятия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Способ реализации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Планируемый эффект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Время наибольшей эффективности</a:t>
                      </a:r>
                      <a:endParaRPr lang="ru-RU" sz="105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Стоимость</a:t>
                      </a:r>
                      <a:endParaRPr lang="ru-RU" sz="105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 anchor="ctr">
                    <a:lnL>
                      <a:noFill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</a:tr>
              <a:tr h="150865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Прямая реклама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34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Распространение среди знакомых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Общение с людьми из ближнего окружения</a:t>
                      </a:r>
                    </a:p>
                  </a:txBody>
                  <a:tcPr marL="67889" marR="678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Принцип сарафанного радио, быстрый способ информирования о компании и услугах</a:t>
                      </a:r>
                    </a:p>
                  </a:txBody>
                  <a:tcPr marL="67889" marR="678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Актуально на первых 2-3 неделях после запуска</a:t>
                      </a:r>
                    </a:p>
                  </a:txBody>
                  <a:tcPr marL="67889" marR="678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бесплатно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>
                    <a:lnL>
                      <a:noFill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43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Интернет-реклама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- объявление в сети Интернет с помощью Яндекс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Директ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- присутствие в локальных каталогах, картографических сервисах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- сайт компании «ТОЧКА»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Привлечение внимания к компании, создание имиджа</a:t>
                      </a:r>
                    </a:p>
                  </a:txBody>
                  <a:tcPr marL="67889" marR="678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круглосуточно</a:t>
                      </a:r>
                    </a:p>
                  </a:txBody>
                  <a:tcPr marL="67889" marR="678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Бесплатно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>
                    <a:lnL>
                      <a:noFill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5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Таргетированная реклама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- реклама по привлечение клиентов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-реклама по привлечению подписчиков группы в ВК</a:t>
                      </a:r>
                    </a:p>
                  </a:txBody>
                  <a:tcPr marL="67889" marR="678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Привлечение внимания к компании, создание имиджа</a:t>
                      </a:r>
                    </a:p>
                  </a:txBody>
                  <a:tcPr marL="67889" marR="678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круглосуточно</a:t>
                      </a:r>
                    </a:p>
                  </a:txBody>
                  <a:tcPr marL="67889" marR="678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158 руб в день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112 руб. в день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>
                    <a:lnL>
                      <a:noFill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7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Упаковка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Использование эмблемы, флаера</a:t>
                      </a:r>
                    </a:p>
                  </a:txBody>
                  <a:tcPr marL="67889" marR="678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Привлечение клиентов,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брендинг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круглосуточно</a:t>
                      </a:r>
                    </a:p>
                  </a:txBody>
                  <a:tcPr marL="67889" marR="678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2,7  руб. с партии 500 шт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>
                    <a:lnL>
                      <a:noFill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865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Непрямая реклама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34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Стимулирование сбыта среди клиентов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Использование системы скидок за объем услуги  и лояльность: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- При первом заказе - уникальный подарок!;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- Подарочный сертификат</a:t>
                      </a:r>
                    </a:p>
                  </a:txBody>
                  <a:tcPr marL="67889" marR="678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Мотивация к покупке следующей услуги</a:t>
                      </a:r>
                    </a:p>
                  </a:txBody>
                  <a:tcPr marL="67889" marR="678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в момент обращения за услугой</a:t>
                      </a:r>
                    </a:p>
                  </a:txBody>
                  <a:tcPr marL="67889" marR="678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самостоятельно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>
                    <a:lnL>
                      <a:noFill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60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Продвижение  групп в соц. сетях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dbl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-Использование сервисов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Яндекс.Директ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Google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-Подробная информацию о себе в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Яндекс.справочнике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 и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Google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 Мой бизнес.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-Взаимодействие с сообществами в социальных сетях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-Использование потенциала городских порталов и форумов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Повышение информирования о компании и услугах, формирование лояльности клиентов</a:t>
                      </a:r>
                    </a:p>
                  </a:txBody>
                  <a:tcPr marL="67889" marR="67889" marT="0" marB="0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круглосуточно</a:t>
                      </a:r>
                    </a:p>
                  </a:txBody>
                  <a:tcPr marL="67889" marR="67889" marT="0" marB="0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самостоятельно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>
                    <a:lnL>
                      <a:noFill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475656" y="116631"/>
            <a:ext cx="47134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Маркетинговые </a:t>
            </a:r>
            <a:r>
              <a:rPr lang="ru-RU" sz="2400" b="1" dirty="0" smtClean="0">
                <a:solidFill>
                  <a:srgbClr val="7030A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мероприятия</a:t>
            </a:r>
            <a:endParaRPr lang="ru-RU" sz="24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357158" y="5214950"/>
            <a:ext cx="824058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РЕКЛАМНЫЙ БЮДЖЕТ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ПРОЕКТА «ТОЧКА»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5376208"/>
              </p:ext>
            </p:extLst>
          </p:nvPr>
        </p:nvGraphicFramePr>
        <p:xfrm>
          <a:off x="357158" y="1052738"/>
          <a:ext cx="8463314" cy="340231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680814"/>
                <a:gridCol w="5707659"/>
                <a:gridCol w="1074841"/>
              </a:tblGrid>
              <a:tr h="6186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62200" algn="l"/>
                          <a:tab pos="3771900" algn="l"/>
                        </a:tabLst>
                      </a:pPr>
                      <a:r>
                        <a:rPr lang="ru-RU" sz="16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Наименование мероприятия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62200" algn="l"/>
                          <a:tab pos="3771900" algn="l"/>
                        </a:tabLst>
                      </a:pPr>
                      <a:r>
                        <a:rPr lang="ru-RU" sz="1600" b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Исполнитель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62200" algn="l"/>
                          <a:tab pos="3771900" algn="l"/>
                        </a:tabLst>
                      </a:pPr>
                      <a:r>
                        <a:rPr lang="ru-RU" sz="1600" b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Стоимость, руб.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064A2"/>
                    </a:solidFill>
                  </a:tcPr>
                </a:tc>
              </a:tr>
              <a:tr h="9279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362200" algn="l"/>
                          <a:tab pos="3771900" algn="l"/>
                        </a:tabLs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Упаковка 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2362200" algn="l"/>
                          <a:tab pos="3771900" algn="l"/>
                        </a:tabLs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Изготовление 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2362200" algn="l"/>
                          <a:tab pos="3771900" algn="l"/>
                        </a:tabLs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флаеров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362200" algn="l"/>
                          <a:tab pos="3771900" algn="l"/>
                        </a:tabLst>
                      </a:pPr>
                      <a:r>
                        <a:rPr lang="ru-RU" sz="16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hlinkClick r:id="rId2"/>
                        </a:rPr>
                        <a:t>https://opt-poligraf.ru/lipetsk/listovki/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2362200" algn="l"/>
                          <a:tab pos="3771900" algn="l"/>
                        </a:tabLs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62200" algn="l"/>
                          <a:tab pos="3771900" algn="l"/>
                        </a:tabLs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</a:rPr>
                        <a:t>33 682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79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362200" algn="l"/>
                          <a:tab pos="3771900" algn="l"/>
                        </a:tabLs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Продвижение через соц.сети (таргет)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362200" algn="l"/>
                          <a:tab pos="3771900" algn="l"/>
                        </a:tabLst>
                      </a:pPr>
                      <a:r>
                        <a:rPr lang="ru-RU" sz="16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hlinkClick r:id="rId3"/>
                        </a:rPr>
                        <a:t>https://vk.com/tochka4848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2362200" algn="l"/>
                          <a:tab pos="3771900" algn="l"/>
                        </a:tabLs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62200" algn="l"/>
                          <a:tab pos="3771900" algn="l"/>
                        </a:tabLs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</a:rPr>
                        <a:t>64 600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86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362200" algn="l"/>
                          <a:tab pos="3771900" algn="l"/>
                        </a:tabLs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Маркетплейс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2362200" algn="l"/>
                          <a:tab pos="3771900" algn="l"/>
                        </a:tabLs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 (реализация)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362200" algn="l"/>
                          <a:tab pos="3771900" algn="l"/>
                        </a:tabLst>
                      </a:pPr>
                      <a:r>
                        <a:rPr lang="ru-RU" sz="16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hlinkClick r:id="rId4"/>
                        </a:rPr>
                        <a:t>https://www.wildberries.ru/catalog/0/search.aspx?search=футболки%20белые%20с%20принтом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62200" algn="l"/>
                          <a:tab pos="3771900" algn="l"/>
                        </a:tabLs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</a:rPr>
                        <a:t>1 129 756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3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362200" algn="l"/>
                          <a:tab pos="3771900" algn="l"/>
                        </a:tabLs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</a:rPr>
                        <a:t>ИТОГО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362200" algn="l"/>
                          <a:tab pos="3771900" algn="l"/>
                        </a:tabLs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62200" algn="l"/>
                          <a:tab pos="3771900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1 228 038  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1000108"/>
            <a:ext cx="764386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Segoe UI" pitchFamily="34" charset="0"/>
                <a:cs typeface="Segoe UI" pitchFamily="34" charset="0"/>
              </a:rPr>
              <a:t>Для реализации проекта особое внимание уделено концепции </a:t>
            </a:r>
            <a:r>
              <a:rPr lang="ru-RU" sz="2400" b="1" dirty="0" err="1" smtClean="0">
                <a:solidFill>
                  <a:srgbClr val="7030A0"/>
                </a:solidFill>
                <a:latin typeface="Segoe UI" pitchFamily="34" charset="0"/>
                <a:cs typeface="Segoe UI" pitchFamily="34" charset="0"/>
              </a:rPr>
              <a:t>маркетинг-микс</a:t>
            </a:r>
            <a:r>
              <a:rPr lang="ru-RU" sz="2400" b="1" dirty="0" smtClean="0">
                <a:solidFill>
                  <a:srgbClr val="7030A0"/>
                </a:solidFill>
                <a:latin typeface="Segoe UI" pitchFamily="34" charset="0"/>
                <a:cs typeface="Segoe UI" pitchFamily="34" charset="0"/>
              </a:rPr>
              <a:t> (</a:t>
            </a:r>
            <a:r>
              <a:rPr lang="ru-RU" sz="2400" b="1" dirty="0" smtClean="0">
                <a:latin typeface="Segoe UI" pitchFamily="34" charset="0"/>
                <a:cs typeface="Segoe UI" pitchFamily="34" charset="0"/>
              </a:rPr>
              <a:t>метод  4</a:t>
            </a:r>
            <a:r>
              <a:rPr lang="en-US" sz="2400" b="1" dirty="0" smtClean="0">
                <a:latin typeface="Segoe UI" pitchFamily="34" charset="0"/>
                <a:cs typeface="Segoe UI" pitchFamily="34" charset="0"/>
              </a:rPr>
              <a:t>P</a:t>
            </a:r>
            <a:r>
              <a:rPr lang="ru-RU" sz="2400" b="1" dirty="0" smtClean="0">
                <a:latin typeface="Segoe UI" pitchFamily="34" charset="0"/>
                <a:cs typeface="Segoe UI" pitchFamily="34" charset="0"/>
              </a:rPr>
              <a:t>, которая  позволяет повысить восприятие цены продукции, ускорить вызов ответной реакции, помогает продвинуть товар на рынок): </a:t>
            </a:r>
            <a:endParaRPr lang="ru-RU" sz="2400" b="1" dirty="0" smtClean="0">
              <a:latin typeface="Segoe UI" pitchFamily="34" charset="0"/>
              <a:cs typeface="Segoe UI" pitchFamily="34" charset="0"/>
            </a:endParaRPr>
          </a:p>
          <a:p>
            <a:endParaRPr lang="ru-RU" sz="2400" b="1" dirty="0" smtClean="0">
              <a:latin typeface="Segoe UI" pitchFamily="34" charset="0"/>
              <a:cs typeface="Segoe UI" pitchFamily="34" charset="0"/>
            </a:endParaRPr>
          </a:p>
          <a:p>
            <a:r>
              <a:rPr lang="ru-RU" sz="2400" b="1" dirty="0">
                <a:solidFill>
                  <a:srgbClr val="7030A0"/>
                </a:solidFill>
                <a:latin typeface="Segoe UI" pitchFamily="34" charset="0"/>
                <a:cs typeface="Segoe UI" pitchFamily="34" charset="0"/>
              </a:rPr>
              <a:t>Р1 (</a:t>
            </a:r>
            <a:r>
              <a:rPr lang="en-US" sz="2400" b="1" dirty="0">
                <a:solidFill>
                  <a:srgbClr val="7030A0"/>
                </a:solidFill>
                <a:latin typeface="Segoe UI" pitchFamily="34" charset="0"/>
                <a:cs typeface="Segoe UI" pitchFamily="34" charset="0"/>
              </a:rPr>
              <a:t>Product</a:t>
            </a:r>
            <a:r>
              <a:rPr lang="ru-RU" sz="2400" b="1" dirty="0">
                <a:solidFill>
                  <a:srgbClr val="7030A0"/>
                </a:solidFill>
                <a:latin typeface="Segoe UI" pitchFamily="34" charset="0"/>
                <a:cs typeface="Segoe UI" pitchFamily="34" charset="0"/>
              </a:rPr>
              <a:t>) </a:t>
            </a:r>
            <a:r>
              <a:rPr lang="ru-RU" sz="2400" b="1" dirty="0" smtClean="0">
                <a:latin typeface="Segoe UI" pitchFamily="34" charset="0"/>
                <a:cs typeface="Segoe UI" pitchFamily="34" charset="0"/>
              </a:rPr>
              <a:t>– фотопечать на футболках; </a:t>
            </a:r>
          </a:p>
          <a:p>
            <a:r>
              <a:rPr lang="ru-RU" sz="2400" b="1" dirty="0">
                <a:solidFill>
                  <a:srgbClr val="7030A0"/>
                </a:solidFill>
                <a:latin typeface="Segoe UI" pitchFamily="34" charset="0"/>
                <a:cs typeface="Segoe UI" pitchFamily="34" charset="0"/>
              </a:rPr>
              <a:t>Р2 (</a:t>
            </a:r>
            <a:r>
              <a:rPr lang="en-US" sz="2400" b="1" dirty="0">
                <a:solidFill>
                  <a:srgbClr val="7030A0"/>
                </a:solidFill>
                <a:latin typeface="Segoe UI" pitchFamily="34" charset="0"/>
                <a:cs typeface="Segoe UI" pitchFamily="34" charset="0"/>
              </a:rPr>
              <a:t>Price</a:t>
            </a:r>
            <a:r>
              <a:rPr lang="ru-RU" sz="2400" b="1" dirty="0">
                <a:solidFill>
                  <a:srgbClr val="7030A0"/>
                </a:solidFill>
                <a:latin typeface="Segoe UI" pitchFamily="34" charset="0"/>
                <a:cs typeface="Segoe UI" pitchFamily="34" charset="0"/>
              </a:rPr>
              <a:t>) </a:t>
            </a:r>
            <a:r>
              <a:rPr lang="ru-RU" sz="2400" b="1" dirty="0" smtClean="0">
                <a:latin typeface="Segoe UI" pitchFamily="34" charset="0"/>
                <a:cs typeface="Segoe UI" pitchFamily="34" charset="0"/>
              </a:rPr>
              <a:t>– в зависимости от расходного материала, цен  конкурентов, лояльные цены, скидки, специальные акции; </a:t>
            </a:r>
          </a:p>
          <a:p>
            <a:r>
              <a:rPr lang="ru-RU" sz="2400" b="1" dirty="0">
                <a:solidFill>
                  <a:srgbClr val="7030A0"/>
                </a:solidFill>
                <a:latin typeface="Segoe UI" pitchFamily="34" charset="0"/>
                <a:cs typeface="Segoe UI" pitchFamily="34" charset="0"/>
              </a:rPr>
              <a:t>Р3 (</a:t>
            </a:r>
            <a:r>
              <a:rPr lang="en-US" sz="2400" b="1" dirty="0">
                <a:solidFill>
                  <a:srgbClr val="7030A0"/>
                </a:solidFill>
                <a:latin typeface="Segoe UI" pitchFamily="34" charset="0"/>
                <a:cs typeface="Segoe UI" pitchFamily="34" charset="0"/>
              </a:rPr>
              <a:t>Promotional</a:t>
            </a:r>
            <a:r>
              <a:rPr lang="ru-RU" sz="2400" b="1" dirty="0">
                <a:solidFill>
                  <a:srgbClr val="7030A0"/>
                </a:solidFill>
                <a:latin typeface="Segoe UI" pitchFamily="34" charset="0"/>
                <a:cs typeface="Segoe UI" pitchFamily="34" charset="0"/>
              </a:rPr>
              <a:t>) </a:t>
            </a:r>
            <a:r>
              <a:rPr lang="ru-RU" sz="2400" b="1" dirty="0" smtClean="0">
                <a:latin typeface="Segoe UI" pitchFamily="34" charset="0"/>
                <a:cs typeface="Segoe UI" pitchFamily="34" charset="0"/>
              </a:rPr>
              <a:t>– продвижение в сети Интернет, связи с общественностью, стимулирование сбыта;</a:t>
            </a:r>
          </a:p>
          <a:p>
            <a:r>
              <a:rPr lang="ru-RU" sz="2400" b="1" dirty="0" smtClean="0">
                <a:latin typeface="Segoe UI" pitchFamily="34" charset="0"/>
                <a:cs typeface="Segoe UI" pitchFamily="34" charset="0"/>
              </a:rPr>
              <a:t> </a:t>
            </a:r>
            <a:r>
              <a:rPr lang="ru-RU" sz="2400" b="1" dirty="0">
                <a:solidFill>
                  <a:srgbClr val="7030A0"/>
                </a:solidFill>
                <a:latin typeface="Segoe UI" pitchFamily="34" charset="0"/>
                <a:cs typeface="Segoe UI" pitchFamily="34" charset="0"/>
              </a:rPr>
              <a:t>Р4 (</a:t>
            </a:r>
            <a:r>
              <a:rPr lang="en-US" sz="2400" b="1" dirty="0">
                <a:solidFill>
                  <a:srgbClr val="7030A0"/>
                </a:solidFill>
                <a:latin typeface="Segoe UI" pitchFamily="34" charset="0"/>
                <a:cs typeface="Segoe UI" pitchFamily="34" charset="0"/>
              </a:rPr>
              <a:t>Place</a:t>
            </a:r>
            <a:r>
              <a:rPr lang="ru-RU" sz="2400" b="1" dirty="0">
                <a:solidFill>
                  <a:srgbClr val="7030A0"/>
                </a:solidFill>
                <a:latin typeface="Segoe UI" pitchFamily="34" charset="0"/>
                <a:cs typeface="Segoe UI" pitchFamily="34" charset="0"/>
              </a:rPr>
              <a:t>) </a:t>
            </a:r>
            <a:r>
              <a:rPr lang="ru-RU" sz="2400" b="1" dirty="0" smtClean="0">
                <a:latin typeface="Segoe UI" pitchFamily="34" charset="0"/>
                <a:cs typeface="Segoe UI" pitchFamily="34" charset="0"/>
              </a:rPr>
              <a:t>– </a:t>
            </a:r>
            <a:r>
              <a:rPr lang="ru-RU" sz="2400" b="1" dirty="0" err="1" smtClean="0">
                <a:latin typeface="Segoe UI" pitchFamily="34" charset="0"/>
                <a:cs typeface="Segoe UI" pitchFamily="34" charset="0"/>
              </a:rPr>
              <a:t>маркетплейс</a:t>
            </a:r>
            <a:r>
              <a:rPr lang="ru-RU" sz="2400" b="1" dirty="0" smtClean="0">
                <a:latin typeface="Segoe UI" pitchFamily="34" charset="0"/>
                <a:cs typeface="Segoe UI" pitchFamily="34" charset="0"/>
              </a:rPr>
              <a:t> </a:t>
            </a:r>
            <a:r>
              <a:rPr lang="ru-RU" sz="2400" b="1" dirty="0" err="1" smtClean="0">
                <a:latin typeface="Segoe UI" pitchFamily="34" charset="0"/>
                <a:cs typeface="Segoe UI" pitchFamily="34" charset="0"/>
              </a:rPr>
              <a:t>Wildberries</a:t>
            </a:r>
            <a:endParaRPr lang="ru-RU" sz="2400" b="1" dirty="0"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1285860"/>
            <a:ext cx="72866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Segoe UI" pitchFamily="34" charset="0"/>
                <a:cs typeface="Segoe UI" pitchFamily="34" charset="0"/>
              </a:rPr>
              <a:t>Основываясь на уровне имеющихся у нас знаний, навыков и опыта в области маркетинга, мы распределили свои роли в данной сфере следующим образом: разработкой официального сайта будет </a:t>
            </a:r>
            <a:r>
              <a:rPr lang="ru-RU" sz="2800" b="1" dirty="0" smtClean="0">
                <a:solidFill>
                  <a:srgbClr val="7030A0"/>
                </a:solidFill>
                <a:latin typeface="Segoe UI" pitchFamily="34" charset="0"/>
                <a:cs typeface="Segoe UI" pitchFamily="34" charset="0"/>
              </a:rPr>
              <a:t>заниматься основатель проекта</a:t>
            </a:r>
            <a:r>
              <a:rPr lang="ru-RU" sz="2800" b="1" dirty="0" smtClean="0">
                <a:latin typeface="Segoe UI" pitchFamily="34" charset="0"/>
                <a:cs typeface="Segoe UI" pitchFamily="34" charset="0"/>
              </a:rPr>
              <a:t>, функции по реализации прямой и непрямой рекламы переданы </a:t>
            </a:r>
            <a:r>
              <a:rPr lang="ru-RU" sz="2800" b="1" dirty="0" smtClean="0">
                <a:solidFill>
                  <a:srgbClr val="7030A0"/>
                </a:solidFill>
                <a:latin typeface="Segoe UI" pitchFamily="34" charset="0"/>
                <a:cs typeface="Segoe UI" pitchFamily="34" charset="0"/>
              </a:rPr>
              <a:t>менеджеру проекта </a:t>
            </a:r>
            <a:endParaRPr lang="ru-RU" sz="2800" b="1" dirty="0">
              <a:solidFill>
                <a:srgbClr val="7030A0"/>
              </a:solidFill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9584" y="4331525"/>
            <a:ext cx="37444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Целевая аудитория проекта – это </a:t>
            </a:r>
            <a:r>
              <a:rPr lang="ru-RU" sz="2800" b="1" dirty="0">
                <a:solidFill>
                  <a:srgbClr val="7030A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подростки и молодые люди </a:t>
            </a:r>
            <a:r>
              <a:rPr lang="ru-RU" sz="28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в возрасте до 27 лет.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56561" y="5229200"/>
            <a:ext cx="38701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Segoe UI" pitchFamily="34" charset="0"/>
                <a:ea typeface="Segoe UI" pitchFamily="34" charset="0"/>
                <a:cs typeface="Segoe UI" pitchFamily="34" charset="0"/>
              </a:rPr>
              <a:t>Размер выборки – </a:t>
            </a:r>
            <a:r>
              <a:rPr lang="ru-RU" sz="1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160 </a:t>
            </a:r>
            <a:r>
              <a:rPr lang="ru-RU" sz="1600" dirty="0">
                <a:latin typeface="Segoe UI" pitchFamily="34" charset="0"/>
                <a:ea typeface="Segoe UI" pitchFamily="34" charset="0"/>
                <a:cs typeface="Segoe UI" pitchFamily="34" charset="0"/>
              </a:rPr>
              <a:t>человек в возрасте от 12 до 45 лет через сервис </a:t>
            </a:r>
            <a:r>
              <a:rPr lang="en-US" sz="1600" dirty="0">
                <a:latin typeface="Segoe UI" pitchFamily="34" charset="0"/>
                <a:ea typeface="Segoe UI" pitchFamily="34" charset="0"/>
                <a:cs typeface="Segoe UI" pitchFamily="34" charset="0"/>
              </a:rPr>
              <a:t>Google </a:t>
            </a:r>
            <a:r>
              <a:rPr lang="ru-RU" sz="1600" dirty="0">
                <a:latin typeface="Segoe UI" pitchFamily="34" charset="0"/>
                <a:ea typeface="Segoe UI" pitchFamily="34" charset="0"/>
                <a:cs typeface="Segoe UI" pitchFamily="34" charset="0"/>
              </a:rPr>
              <a:t>Формы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212468"/>
            <a:ext cx="58871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/>
              <a:t>Коммуникационные приёмы</a:t>
            </a:r>
          </a:p>
        </p:txBody>
      </p:sp>
      <p:pic>
        <p:nvPicPr>
          <p:cNvPr id="2050" name="Рисунок 1" descr="https://sun9-40.userapi.com/impg/6znWVm6W32EpFLHeKyztF4dvVmn48j25SmUhHg/2C9L91kRmw8.jpg?size=1280x720&amp;quality=96&amp;sign=0cb4eb9014282722133ba0f8a39f611a&amp;type=album"/>
          <p:cNvPicPr>
            <a:picLocks noChangeAspect="1" noChangeArrowheads="1"/>
          </p:cNvPicPr>
          <p:nvPr/>
        </p:nvPicPr>
        <p:blipFill>
          <a:blip r:embed="rId3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7" t="25302" r="30252" b="7507"/>
          <a:stretch>
            <a:fillRect/>
          </a:stretch>
        </p:blipFill>
        <p:spPr bwMode="auto">
          <a:xfrm>
            <a:off x="4572000" y="858799"/>
            <a:ext cx="3672408" cy="345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Рисунок 7" descr="https://sun9-14.userapi.com/impg/unu-RM7BJFjoheET6tci433mU4tRzGfrTGMegQ/5hFfuoipMuk.jpg?size=1280x720&amp;quality=96&amp;sign=60083bf16716d1c8f6c830092cc96a29&amp;type=album"/>
          <p:cNvPicPr>
            <a:picLocks noChangeAspect="1" noChangeArrowheads="1"/>
          </p:cNvPicPr>
          <p:nvPr/>
        </p:nvPicPr>
        <p:blipFill>
          <a:blip r:embed="rId4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2" t="28189" r="31004" b="8871"/>
          <a:stretch>
            <a:fillRect/>
          </a:stretch>
        </p:blipFill>
        <p:spPr bwMode="auto">
          <a:xfrm>
            <a:off x="603183" y="860622"/>
            <a:ext cx="3830574" cy="347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95736" y="5805264"/>
            <a:ext cx="53932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Сегментирование </a:t>
            </a:r>
            <a:r>
              <a:rPr lang="ru-RU" sz="2400" b="1" dirty="0">
                <a:solidFill>
                  <a:srgbClr val="7030A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целевого рынка</a:t>
            </a:r>
          </a:p>
        </p:txBody>
      </p:sp>
      <p:pic>
        <p:nvPicPr>
          <p:cNvPr id="20567" name="Picture 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692695"/>
            <a:ext cx="6653287" cy="5229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0241" name="Group 1"/>
          <p:cNvGrpSpPr>
            <a:grpSpLocks/>
          </p:cNvGrpSpPr>
          <p:nvPr/>
        </p:nvGrpSpPr>
        <p:grpSpPr bwMode="auto">
          <a:xfrm>
            <a:off x="1475656" y="764704"/>
            <a:ext cx="6624736" cy="4464496"/>
            <a:chOff x="2899" y="2922"/>
            <a:chExt cx="5039" cy="3106"/>
          </a:xfrm>
        </p:grpSpPr>
        <p:sp>
          <p:nvSpPr>
            <p:cNvPr id="10247" name="AutoShape 7"/>
            <p:cNvSpPr>
              <a:spLocks noChangeShapeType="1"/>
            </p:cNvSpPr>
            <p:nvPr/>
          </p:nvSpPr>
          <p:spPr bwMode="auto">
            <a:xfrm>
              <a:off x="3105" y="2922"/>
              <a:ext cx="0" cy="180"/>
            </a:xfrm>
            <a:prstGeom prst="straightConnector1">
              <a:avLst/>
            </a:prstGeom>
            <a:noFill/>
            <a:ln w="38100">
              <a:solidFill>
                <a:srgbClr val="A5A5A5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 b="1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grpSp>
          <p:nvGrpSpPr>
            <p:cNvPr id="10242" name="Group 2"/>
            <p:cNvGrpSpPr>
              <a:grpSpLocks/>
            </p:cNvGrpSpPr>
            <p:nvPr/>
          </p:nvGrpSpPr>
          <p:grpSpPr bwMode="auto">
            <a:xfrm>
              <a:off x="2899" y="3260"/>
              <a:ext cx="5039" cy="2768"/>
              <a:chOff x="2104" y="5573"/>
              <a:chExt cx="6794" cy="5554"/>
            </a:xfrm>
          </p:grpSpPr>
          <p:sp>
            <p:nvSpPr>
              <p:cNvPr id="10246" name="AutoShape 6"/>
              <p:cNvSpPr>
                <a:spLocks noChangeArrowheads="1"/>
              </p:cNvSpPr>
              <p:nvPr/>
            </p:nvSpPr>
            <p:spPr bwMode="auto">
              <a:xfrm>
                <a:off x="2104" y="5573"/>
                <a:ext cx="3318" cy="2717"/>
              </a:xfrm>
              <a:prstGeom prst="roundRect">
                <a:avLst>
                  <a:gd name="adj" fmla="val 16667"/>
                </a:avLst>
              </a:prstGeom>
              <a:solidFill>
                <a:srgbClr val="A5A5A5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Географические</a:t>
                </a:r>
                <a:endPara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Россия</a:t>
                </a:r>
                <a:endPara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РФ</a:t>
                </a:r>
                <a:endPara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Тип климата – континентальный</a:t>
                </a:r>
                <a:endPara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0245" name="AutoShape 5"/>
              <p:cNvSpPr>
                <a:spLocks noChangeArrowheads="1"/>
              </p:cNvSpPr>
              <p:nvPr/>
            </p:nvSpPr>
            <p:spPr bwMode="auto">
              <a:xfrm>
                <a:off x="5580" y="8410"/>
                <a:ext cx="3318" cy="2717"/>
              </a:xfrm>
              <a:prstGeom prst="roundRect">
                <a:avLst>
                  <a:gd name="adj" fmla="val 16667"/>
                </a:avLst>
              </a:prstGeom>
              <a:solidFill>
                <a:srgbClr val="A5A5A5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Психографические</a:t>
                </a:r>
                <a:endParaRPr kumimoji="0" lang="ru-R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любители покупок через Интернет;</a:t>
                </a:r>
                <a:endParaRPr kumimoji="0" lang="ru-R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-любители моды и современного дизайна;</a:t>
                </a:r>
                <a:endParaRPr kumimoji="0" lang="ru-R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-любители шопинга </a:t>
                </a:r>
                <a:endParaRPr kumimoji="0" lang="ru-R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0244" name="AutoShape 4"/>
              <p:cNvSpPr>
                <a:spLocks noChangeArrowheads="1"/>
              </p:cNvSpPr>
              <p:nvPr/>
            </p:nvSpPr>
            <p:spPr bwMode="auto">
              <a:xfrm>
                <a:off x="2104" y="8410"/>
                <a:ext cx="3318" cy="2717"/>
              </a:xfrm>
              <a:prstGeom prst="roundRect">
                <a:avLst>
                  <a:gd name="adj" fmla="val 16667"/>
                </a:avLst>
              </a:prstGeom>
              <a:solidFill>
                <a:srgbClr val="A5A5A5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Социальные</a:t>
                </a:r>
                <a:endParaRPr kumimoji="0" lang="ru-R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Средний заработок от 20 тыс.руб.</a:t>
                </a:r>
                <a:endParaRPr kumimoji="0" lang="ru-R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 </a:t>
                </a:r>
                <a:endParaRPr kumimoji="0" lang="ru-R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0243" name="AutoShape 3"/>
              <p:cNvSpPr>
                <a:spLocks noChangeArrowheads="1"/>
              </p:cNvSpPr>
              <p:nvPr/>
            </p:nvSpPr>
            <p:spPr bwMode="auto">
              <a:xfrm>
                <a:off x="5580" y="5573"/>
                <a:ext cx="3318" cy="2717"/>
              </a:xfrm>
              <a:prstGeom prst="roundRect">
                <a:avLst>
                  <a:gd name="adj" fmla="val 16667"/>
                </a:avLst>
              </a:prstGeom>
              <a:solidFill>
                <a:srgbClr val="A5A5A5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Демографические</a:t>
                </a:r>
                <a:endParaRPr kumimoji="0" lang="ru-R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Женщины. Мужчины </a:t>
                </a:r>
                <a:endParaRPr kumimoji="0" lang="ru-R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Замужем=незамужем;</a:t>
                </a:r>
                <a:endParaRPr kumimoji="0" lang="ru-R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Возраст от 12-45 лет</a:t>
                </a:r>
                <a:endParaRPr kumimoji="0" lang="ru-R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</p:grpSp>
      </p:grpSp>
      <p:sp>
        <p:nvSpPr>
          <p:cNvPr id="11" name="Прямоугольник 10"/>
          <p:cNvSpPr/>
          <p:nvPr/>
        </p:nvSpPr>
        <p:spPr>
          <a:xfrm>
            <a:off x="1187624" y="5373216"/>
            <a:ext cx="717375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Сегменты </a:t>
            </a:r>
            <a:r>
              <a:rPr lang="ru-RU" sz="4400" b="1" dirty="0">
                <a:solidFill>
                  <a:srgbClr val="7030A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целевых групп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6941139"/>
              </p:ext>
            </p:extLst>
          </p:nvPr>
        </p:nvGraphicFramePr>
        <p:xfrm>
          <a:off x="827585" y="836712"/>
          <a:ext cx="7704857" cy="4941912"/>
        </p:xfrm>
        <a:graphic>
          <a:graphicData uri="http://schemas.openxmlformats.org/drawingml/2006/table">
            <a:tbl>
              <a:tblPr/>
              <a:tblGrid>
                <a:gridCol w="1319071"/>
                <a:gridCol w="3252990"/>
                <a:gridCol w="3132796"/>
              </a:tblGrid>
              <a:tr h="2094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b="1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FFFF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B2С</a:t>
                      </a:r>
                      <a:endParaRPr lang="ru-RU" sz="1400" b="1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FFFF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В2В</a:t>
                      </a:r>
                      <a:endParaRPr lang="ru-RU" sz="1400" b="1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</a:tr>
              <a:tr h="12568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WHY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(ПОЧЕМУ)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Быстрая окупаемость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Низкий порог входа в бизнес и минимальный риск.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Много сегментов целевой аудитории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Удобство удаленного шопинга.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400" b="1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Расширение деловых контактов, повышение статуса, имиджа, стоимости бренда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400" b="1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Повышение лояльности клиентов (упоминание среди конкурентов, отзывы клиентов)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47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WHAT (ЧТО)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Удобная покупка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Полная и доступная характеристика товара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Качество футболок </a:t>
                      </a:r>
                      <a:r>
                        <a:rPr lang="ru-RU" sz="1400" b="1" dirty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компании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по отзывам</a:t>
                      </a:r>
                      <a:endParaRPr lang="ru-RU" sz="1400" b="1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Доступная цена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Возможность приобрести оптом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Качество футболок компании по отзывам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Доступная цена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79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WHO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(КТО)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Мужчины, женщины и подростки в, возраст: 12-45 лет  с любым уровнем дохода, ценящие практичность, удобство и стиль.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Школы, танцевальные коллективы, спортивные секции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err="1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Брендированные</a:t>
                      </a:r>
                      <a:r>
                        <a:rPr lang="ru-RU" sz="1400" b="1" kern="1200" dirty="0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компании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4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WHEN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(КОГДА)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Круглосуточно через сайт, группу,  маркетплейс. 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После прочитанных положительных отзывов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Круглосуточно через сайт, группу, 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err="1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Маркетплейс</a:t>
                      </a:r>
                      <a:r>
                        <a:rPr lang="ru-RU" sz="1400" b="1" kern="1200" dirty="0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ru-RU" sz="1400" b="1" kern="1200" dirty="0" err="1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Wildberries</a:t>
                      </a:r>
                      <a:endParaRPr lang="ru-RU" sz="1400" b="1" kern="1200" dirty="0">
                        <a:solidFill>
                          <a:srgbClr val="00000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9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WHERE (ГДЕ)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dbl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err="1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маркетплейс</a:t>
                      </a:r>
                      <a:r>
                        <a:rPr lang="ru-RU" sz="1400" b="1" kern="1200" dirty="0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ru-RU" sz="1400" b="1" kern="1200" dirty="0" err="1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Wildberries</a:t>
                      </a:r>
                      <a:r>
                        <a:rPr lang="ru-RU" sz="1400" b="1" kern="1200" dirty="0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, через группу ВК          </a:t>
                      </a:r>
                      <a:r>
                        <a:rPr lang="ru-RU" sz="1400" b="1" kern="1200" dirty="0" err="1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маркетплейс</a:t>
                      </a:r>
                      <a:r>
                        <a:rPr lang="ru-RU" sz="1400" b="1" kern="1200" dirty="0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ru-RU" sz="1400" b="1" kern="1200" dirty="0" err="1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Wildberries</a:t>
                      </a:r>
                      <a:r>
                        <a:rPr lang="ru-RU" sz="1400" b="1" kern="1200" dirty="0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, через группу ВК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398" y="5781022"/>
            <a:ext cx="9684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400" b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Сегментация рынка по </a:t>
            </a:r>
            <a:r>
              <a:rPr lang="x-none" sz="2400" b="1" smtClean="0">
                <a:solidFill>
                  <a:srgbClr val="7030A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методике 5w </a:t>
            </a:r>
            <a:r>
              <a:rPr lang="ru-RU" sz="2400" b="1" dirty="0" smtClean="0">
                <a:solidFill>
                  <a:srgbClr val="7030A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Ш</a:t>
            </a:r>
            <a:r>
              <a:rPr lang="x-none" sz="2400" b="1" smtClean="0">
                <a:solidFill>
                  <a:srgbClr val="7030A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еррингтона </a:t>
            </a:r>
            <a:r>
              <a:rPr lang="x-none" sz="2400" b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(b2в, в2с)</a:t>
            </a:r>
            <a:endParaRPr lang="ru-RU" sz="24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570979"/>
              </p:ext>
            </p:extLst>
          </p:nvPr>
        </p:nvGraphicFramePr>
        <p:xfrm>
          <a:off x="683568" y="908720"/>
          <a:ext cx="7776864" cy="4464496"/>
        </p:xfrm>
        <a:graphic>
          <a:graphicData uri="http://schemas.openxmlformats.org/drawingml/2006/table">
            <a:tbl>
              <a:tblPr/>
              <a:tblGrid>
                <a:gridCol w="4000477"/>
                <a:gridCol w="3776387"/>
              </a:tblGrid>
              <a:tr h="5131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B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B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6799" marR="66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B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6799" marR="66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395137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200"/>
                        <a:buFont typeface="Times New Roman"/>
                        <a:buChar char="-"/>
                        <a:tabLst>
                          <a:tab pos="254000" algn="l"/>
                        </a:tabLst>
                      </a:pPr>
                      <a:r>
                        <a:rPr lang="ru-RU" sz="1400" b="1" dirty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оптовые компании и индивидуальные предприниматели, занимающиеся оптовой и розничной торговлей одежды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200"/>
                        <a:buFont typeface="Times New Roman"/>
                        <a:buChar char="-"/>
                        <a:tabLst>
                          <a:tab pos="254000" algn="l"/>
                        </a:tabLst>
                      </a:pPr>
                      <a:r>
                        <a:rPr lang="ru-RU" sz="1400" b="1" dirty="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компании </a:t>
                      </a:r>
                      <a:r>
                        <a:rPr lang="ru-RU" sz="1400" b="1" dirty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небольшие по размеру, оперирующие в рамках одного города / региона. Часто имеют собственные розничные торговые точки продаж.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200"/>
                        <a:buFont typeface="Times New Roman"/>
                        <a:buChar char="-"/>
                        <a:tabLst>
                          <a:tab pos="254000" algn="l"/>
                          <a:tab pos="907415" algn="l"/>
                        </a:tabLst>
                      </a:pPr>
                      <a:r>
                        <a:rPr lang="ru-RU" sz="1400" b="1" dirty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компания готова оплатить нашу услугу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200"/>
                        <a:buFont typeface="Times New Roman"/>
                        <a:buChar char="-"/>
                        <a:tabLst>
                          <a:tab pos="254000" algn="l"/>
                        </a:tabLst>
                      </a:pPr>
                      <a:r>
                        <a:rPr lang="ru-RU" sz="1400" b="1" dirty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имеет потребность в расширении клиентской базы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200"/>
                        <a:buFont typeface="Times New Roman"/>
                        <a:buChar char="-"/>
                        <a:tabLst>
                          <a:tab pos="254000" algn="l"/>
                          <a:tab pos="907415" algn="l"/>
                        </a:tabLst>
                      </a:pPr>
                      <a:r>
                        <a:rPr lang="ru-RU" sz="1400" b="1" dirty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слабо информированы об услуге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200"/>
                        <a:buFont typeface="Times New Roman"/>
                        <a:buChar char="-"/>
                        <a:tabLst>
                          <a:tab pos="254000" algn="l"/>
                          <a:tab pos="907415" algn="l"/>
                        </a:tabLst>
                      </a:pPr>
                      <a:r>
                        <a:rPr lang="ru-RU" sz="1400" b="1" dirty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лояльно относятся к новым технологиям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200"/>
                        <a:buFont typeface="Times New Roman"/>
                        <a:buChar char="-"/>
                        <a:tabLst>
                          <a:tab pos="254000" algn="l"/>
                          <a:tab pos="907415" algn="l"/>
                        </a:tabLst>
                      </a:pPr>
                      <a:r>
                        <a:rPr lang="ru-RU" sz="1400" b="1" dirty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готовность к долгосрочному сотрудничеству</a:t>
                      </a:r>
                    </a:p>
                  </a:txBody>
                  <a:tcPr marL="66799" marR="66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spcAft>
                          <a:spcPts val="0"/>
                        </a:spcAft>
                        <a:buSzPts val="1200"/>
                        <a:buFont typeface="Times New Roman"/>
                        <a:buChar char="-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молодые люди (от 16 до 34 лет)</a:t>
                      </a:r>
                    </a:p>
                    <a:p>
                      <a:pPr marL="342900" lvl="0" indent="-342900" algn="l" defTabSz="914400" rtl="0" eaLnBrk="1" latinLnBrk="0" hangingPunct="1">
                        <a:spcAft>
                          <a:spcPts val="0"/>
                        </a:spcAft>
                        <a:buSzPts val="1200"/>
                        <a:buFont typeface="Times New Roman"/>
                        <a:buChar char="-"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в равной степени мужчины и женщины</a:t>
                      </a:r>
                    </a:p>
                    <a:p>
                      <a:pPr marL="342900" lvl="0" indent="-342900" algn="l" defTabSz="914400" rtl="0" eaLnBrk="1" latinLnBrk="0" hangingPunct="1">
                        <a:spcAft>
                          <a:spcPts val="0"/>
                        </a:spcAft>
                        <a:buSzPts val="1200"/>
                        <a:buFont typeface="Times New Roman"/>
                        <a:buChar char="-"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любители шоппинга</a:t>
                      </a:r>
                    </a:p>
                    <a:p>
                      <a:pPr marL="342900" lvl="0" indent="-342900" algn="l" defTabSz="914400" rtl="0" eaLnBrk="1" latinLnBrk="0" hangingPunct="1">
                        <a:spcAft>
                          <a:spcPts val="0"/>
                        </a:spcAft>
                        <a:buSzPts val="1200"/>
                        <a:buFont typeface="Times New Roman"/>
                        <a:buChar char="-"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проживание: Россия, Липецкой области;</a:t>
                      </a:r>
                    </a:p>
                    <a:p>
                      <a:pPr marL="342900" lvl="0" indent="-342900" algn="l" defTabSz="914400" rtl="0" eaLnBrk="1" latinLnBrk="0" hangingPunct="1">
                        <a:spcAft>
                          <a:spcPts val="0"/>
                        </a:spcAft>
                        <a:buSzPts val="1200"/>
                        <a:buFont typeface="Times New Roman"/>
                        <a:buChar char="-"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уровень дохода: средний </a:t>
                      </a:r>
                    </a:p>
                    <a:p>
                      <a:pPr marL="342900" lvl="0" indent="-342900" algn="l" defTabSz="914400" rtl="0" eaLnBrk="1" latinLnBrk="0" hangingPunct="1">
                        <a:spcAft>
                          <a:spcPts val="0"/>
                        </a:spcAft>
                        <a:buSzPts val="1200"/>
                        <a:buFont typeface="Times New Roman"/>
                        <a:buChar char="-"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мотивация покупки: удобство, желание выделиться</a:t>
                      </a:r>
                    </a:p>
                    <a:p>
                      <a:pPr marL="342900" lvl="0" indent="-342900" algn="l" defTabSz="914400" rtl="0" eaLnBrk="1" latinLnBrk="0" hangingPunct="1">
                        <a:spcAft>
                          <a:spcPts val="0"/>
                        </a:spcAft>
                        <a:buSzPts val="1200"/>
                        <a:buFont typeface="Times New Roman"/>
                        <a:buChar char="-"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частота совершения покупки: 1-2 раза в год</a:t>
                      </a:r>
                    </a:p>
                    <a:p>
                      <a:pPr marL="342900" lvl="0" indent="-342900" algn="l" defTabSz="914400" rtl="0" eaLnBrk="1" latinLnBrk="0" hangingPunct="1">
                        <a:spcAft>
                          <a:spcPts val="0"/>
                        </a:spcAft>
                        <a:buSzPts val="1200"/>
                        <a:buFont typeface="Times New Roman"/>
                        <a:buChar char="-"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пользователи технологией покупок через Интернет;</a:t>
                      </a:r>
                    </a:p>
                    <a:p>
                      <a:pPr marL="342900" lvl="0" indent="-342900" algn="l" defTabSz="914400" rtl="0" eaLnBrk="1" latinLnBrk="0" hangingPunct="1">
                        <a:spcAft>
                          <a:spcPts val="0"/>
                        </a:spcAft>
                        <a:buSzPts val="1200"/>
                        <a:buFont typeface="Times New Roman"/>
                        <a:buChar char="-"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владельцы банковских карт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6799" marR="66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62989" y="5474841"/>
            <a:ext cx="7272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Портреты </a:t>
            </a:r>
            <a:r>
              <a:rPr lang="ru-RU" sz="2400" b="1" dirty="0">
                <a:solidFill>
                  <a:srgbClr val="7030A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потенциальных клиентов </a:t>
            </a:r>
            <a:r>
              <a:rPr lang="ru-RU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компании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259632" y="1340768"/>
            <a:ext cx="2808312" cy="144016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/>
              <a:t>R</a:t>
            </a:r>
            <a:r>
              <a:rPr lang="ru-RU" sz="1600" dirty="0">
                <a:solidFill>
                  <a:schemeClr val="bg1"/>
                </a:solidFill>
              </a:rPr>
              <a:t>АМ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</a:rPr>
              <a:t>78 млн 6 тыс.525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</a:rPr>
              <a:t>66 млрд. 305 млн. </a:t>
            </a:r>
            <a:r>
              <a:rPr lang="ru-RU" sz="1600" dirty="0" err="1">
                <a:solidFill>
                  <a:schemeClr val="bg1"/>
                </a:solidFill>
              </a:rPr>
              <a:t>руб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259632" y="2780928"/>
            <a:ext cx="3024336" cy="1584176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SAM</a:t>
            </a:r>
            <a:endParaRPr lang="ru-RU" sz="1600" dirty="0">
              <a:solidFill>
                <a:schemeClr val="bg1"/>
              </a:solidFill>
            </a:endParaRPr>
          </a:p>
          <a:p>
            <a:pPr algn="ctr"/>
            <a:r>
              <a:rPr lang="ru-RU" sz="1600" dirty="0">
                <a:solidFill>
                  <a:schemeClr val="bg1"/>
                </a:solidFill>
              </a:rPr>
              <a:t>605 тыс.914 чел.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</a:rPr>
              <a:t>515 млн.26 тыс.917 </a:t>
            </a:r>
            <a:r>
              <a:rPr lang="ru-RU" sz="1600" dirty="0" err="1">
                <a:solidFill>
                  <a:schemeClr val="bg1"/>
                </a:solidFill>
              </a:rPr>
              <a:t>руб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3923928" y="1340768"/>
            <a:ext cx="3024336" cy="1512168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ТАМ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</a:rPr>
              <a:t>21 млн 375 тыс.711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</a:rPr>
              <a:t>18 млрд 169 млн </a:t>
            </a:r>
            <a:r>
              <a:rPr lang="ru-RU" sz="1600" dirty="0" err="1">
                <a:solidFill>
                  <a:schemeClr val="bg1"/>
                </a:solidFill>
              </a:rPr>
              <a:t>руб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4211960" y="2780928"/>
            <a:ext cx="2736304" cy="1584176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SOM</a:t>
            </a:r>
            <a:endParaRPr lang="ru-RU" sz="1600" dirty="0">
              <a:solidFill>
                <a:schemeClr val="bg1"/>
              </a:solidFill>
            </a:endParaRPr>
          </a:p>
          <a:p>
            <a:pPr algn="ctr"/>
            <a:r>
              <a:rPr lang="ru-RU" sz="1600" dirty="0">
                <a:solidFill>
                  <a:schemeClr val="bg1"/>
                </a:solidFill>
              </a:rPr>
              <a:t>6 </a:t>
            </a:r>
            <a:r>
              <a:rPr lang="ru-RU" sz="1600" dirty="0" err="1">
                <a:solidFill>
                  <a:schemeClr val="bg1"/>
                </a:solidFill>
              </a:rPr>
              <a:t>тыс</a:t>
            </a:r>
            <a:r>
              <a:rPr lang="ru-RU" sz="1600" dirty="0">
                <a:solidFill>
                  <a:schemeClr val="bg1"/>
                </a:solidFill>
              </a:rPr>
              <a:t> 587 чел.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</a:rPr>
              <a:t>5 млн.598 тыс780 </a:t>
            </a:r>
            <a:r>
              <a:rPr lang="ru-RU" sz="1600" dirty="0" err="1">
                <a:solidFill>
                  <a:schemeClr val="bg1"/>
                </a:solidFill>
              </a:rPr>
              <a:t>руб</a:t>
            </a:r>
            <a:endParaRPr lang="ru-RU" sz="1600" dirty="0">
              <a:solidFill>
                <a:schemeClr val="bg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043608" y="4437112"/>
          <a:ext cx="6096000" cy="1735286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17352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7030A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R</a:t>
                      </a:r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АМ </a:t>
                      </a:r>
                      <a:r>
                        <a:rPr lang="ru-RU" sz="1400" b="1" dirty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(</a:t>
                      </a:r>
                      <a:r>
                        <a:rPr lang="ru-RU" sz="1400" b="1" dirty="0" err="1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Potential</a:t>
                      </a:r>
                      <a:r>
                        <a:rPr lang="ru-RU" sz="1400" b="1" dirty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 </a:t>
                      </a:r>
                      <a:r>
                        <a:rPr lang="ru-RU" sz="1400" b="1" dirty="0" err="1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Available</a:t>
                      </a:r>
                      <a:r>
                        <a:rPr lang="ru-RU" sz="1400" b="1" dirty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 </a:t>
                      </a:r>
                      <a:r>
                        <a:rPr lang="ru-RU" sz="1400" b="1" dirty="0" err="1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Market</a:t>
                      </a:r>
                      <a:r>
                        <a:rPr lang="ru-RU" sz="1400" b="1" dirty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) – потенциальный объем рынка (Российская Федерация)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ТАМ</a:t>
                      </a:r>
                      <a:r>
                        <a:rPr lang="ru-RU" sz="1400" b="1" dirty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(</a:t>
                      </a:r>
                      <a:r>
                        <a:rPr lang="ru-RU" sz="1400" b="1" dirty="0" err="1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Total</a:t>
                      </a:r>
                      <a:r>
                        <a:rPr lang="ru-RU" sz="1400" b="1" dirty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 </a:t>
                      </a:r>
                      <a:r>
                        <a:rPr lang="ru-RU" sz="1400" b="1" dirty="0" err="1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Addressable</a:t>
                      </a:r>
                      <a:r>
                        <a:rPr lang="ru-RU" sz="1400" b="1" dirty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 </a:t>
                      </a:r>
                      <a:r>
                        <a:rPr lang="ru-RU" sz="1400" b="1" dirty="0" err="1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Market</a:t>
                      </a:r>
                      <a:r>
                        <a:rPr lang="ru-RU" sz="1400" b="1" dirty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) – общий объем целевого рынка (ЦФО)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7030A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SAM</a:t>
                      </a:r>
                      <a:r>
                        <a:rPr lang="ru-RU" sz="1400" b="1" dirty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(</a:t>
                      </a:r>
                      <a:r>
                        <a:rPr lang="ru-RU" sz="1400" b="1" dirty="0" err="1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Serviceable</a:t>
                      </a:r>
                      <a:r>
                        <a:rPr lang="ru-RU" sz="1400" b="1" dirty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 </a:t>
                      </a:r>
                      <a:r>
                        <a:rPr lang="ru-RU" sz="1400" b="1" dirty="0" err="1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Available</a:t>
                      </a:r>
                      <a:r>
                        <a:rPr lang="ru-RU" sz="1400" b="1" dirty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 </a:t>
                      </a:r>
                      <a:r>
                        <a:rPr lang="ru-RU" sz="1400" b="1" dirty="0" err="1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Market</a:t>
                      </a:r>
                      <a:r>
                        <a:rPr lang="ru-RU" sz="1400" b="1" dirty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)– доступный объем рынка (Липецк и Липецкая область)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7030A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SOM</a:t>
                      </a:r>
                      <a:r>
                        <a:rPr lang="en-US" sz="1400" b="1" dirty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(Serviceable &amp; Obtainable Market)– </a:t>
                      </a:r>
                      <a:r>
                        <a:rPr lang="ru-RU" sz="1400" b="1" dirty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реально достижимый объем рынка</a:t>
                      </a:r>
                      <a:r>
                        <a:rPr lang="en-US" sz="1400" b="1" dirty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US" sz="1400" b="1" dirty="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«</a:t>
                      </a:r>
                      <a:r>
                        <a:rPr lang="ru-RU" sz="1400" b="1" dirty="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Точка</a:t>
                      </a:r>
                      <a:r>
                        <a:rPr lang="en-US" sz="1400" b="1" dirty="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»</a:t>
                      </a:r>
                      <a:endParaRPr lang="ru-RU" sz="1400" b="1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6576" marR="665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0" y="0"/>
            <a:ext cx="3017838" cy="635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260648"/>
            <a:ext cx="66967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Объем целевого рынка </a:t>
            </a:r>
            <a:r>
              <a:rPr lang="ru-RU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в количественном и стоимостном выражении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714356"/>
            <a:ext cx="61436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Официальные статистические источники для расчета численности целевых групп: данные официального сайта </a:t>
            </a:r>
            <a:r>
              <a:rPr lang="ru-RU" sz="2800" b="1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Росстатистики</a:t>
            </a:r>
            <a:r>
              <a:rPr lang="ru-RU" sz="28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по Липецкой области и РФ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42976" y="4071942"/>
            <a:ext cx="76438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Федеральная служба государственной статистики </a:t>
            </a:r>
            <a:r>
              <a:rPr lang="en-US" sz="1600" b="1" dirty="0" smtClean="0">
                <a:latin typeface="Segoe UI" pitchFamily="34" charset="0"/>
                <a:ea typeface="Segoe UI" pitchFamily="34" charset="0"/>
                <a:cs typeface="Segoe UI" pitchFamily="34" charset="0"/>
                <a:hlinkClick r:id="rId3"/>
              </a:rPr>
              <a:t>https</a:t>
            </a:r>
            <a:r>
              <a:rPr lang="ru-RU" sz="1600" b="1" dirty="0" smtClean="0">
                <a:latin typeface="Segoe UI" pitchFamily="34" charset="0"/>
                <a:ea typeface="Segoe UI" pitchFamily="34" charset="0"/>
                <a:cs typeface="Segoe UI" pitchFamily="34" charset="0"/>
                <a:hlinkClick r:id="rId3"/>
              </a:rPr>
              <a:t>://</a:t>
            </a:r>
            <a:r>
              <a:rPr lang="en-US" sz="1600" b="1" dirty="0" err="1" smtClean="0">
                <a:latin typeface="Segoe UI" pitchFamily="34" charset="0"/>
                <a:ea typeface="Segoe UI" pitchFamily="34" charset="0"/>
                <a:cs typeface="Segoe UI" pitchFamily="34" charset="0"/>
                <a:hlinkClick r:id="rId3"/>
              </a:rPr>
              <a:t>rosstat</a:t>
            </a:r>
            <a:r>
              <a:rPr lang="ru-RU" sz="1600" b="1" dirty="0" smtClean="0">
                <a:latin typeface="Segoe UI" pitchFamily="34" charset="0"/>
                <a:ea typeface="Segoe UI" pitchFamily="34" charset="0"/>
                <a:cs typeface="Segoe UI" pitchFamily="34" charset="0"/>
                <a:hlinkClick r:id="rId3"/>
              </a:rPr>
              <a:t>.</a:t>
            </a:r>
            <a:r>
              <a:rPr lang="en-US" sz="1600" b="1" dirty="0" err="1" smtClean="0">
                <a:latin typeface="Segoe UI" pitchFamily="34" charset="0"/>
                <a:ea typeface="Segoe UI" pitchFamily="34" charset="0"/>
                <a:cs typeface="Segoe UI" pitchFamily="34" charset="0"/>
                <a:hlinkClick r:id="rId3"/>
              </a:rPr>
              <a:t>gov</a:t>
            </a:r>
            <a:r>
              <a:rPr lang="ru-RU" sz="1600" b="1" dirty="0" smtClean="0">
                <a:latin typeface="Segoe UI" pitchFamily="34" charset="0"/>
                <a:ea typeface="Segoe UI" pitchFamily="34" charset="0"/>
                <a:cs typeface="Segoe UI" pitchFamily="34" charset="0"/>
                <a:hlinkClick r:id="rId3"/>
              </a:rPr>
              <a:t>.</a:t>
            </a:r>
            <a:r>
              <a:rPr lang="en-US" sz="1600" b="1" dirty="0" err="1" smtClean="0">
                <a:latin typeface="Segoe UI" pitchFamily="34" charset="0"/>
                <a:ea typeface="Segoe UI" pitchFamily="34" charset="0"/>
                <a:cs typeface="Segoe UI" pitchFamily="34" charset="0"/>
                <a:hlinkClick r:id="rId3"/>
              </a:rPr>
              <a:t>ru</a:t>
            </a:r>
            <a:r>
              <a:rPr lang="ru-RU" sz="1600" b="1" dirty="0" smtClean="0">
                <a:latin typeface="Segoe UI" pitchFamily="34" charset="0"/>
                <a:ea typeface="Segoe UI" pitchFamily="34" charset="0"/>
                <a:cs typeface="Segoe UI" pitchFamily="34" charset="0"/>
                <a:hlinkClick r:id="rId3"/>
              </a:rPr>
              <a:t>/</a:t>
            </a:r>
            <a:r>
              <a:rPr lang="en-US" sz="1600" b="1" dirty="0" smtClean="0">
                <a:latin typeface="Segoe UI" pitchFamily="34" charset="0"/>
                <a:ea typeface="Segoe UI" pitchFamily="34" charset="0"/>
                <a:cs typeface="Segoe UI" pitchFamily="34" charset="0"/>
                <a:hlinkClick r:id="rId3"/>
              </a:rPr>
              <a:t>folder</a:t>
            </a:r>
            <a:r>
              <a:rPr lang="ru-RU" sz="1600" b="1" dirty="0" smtClean="0">
                <a:latin typeface="Segoe UI" pitchFamily="34" charset="0"/>
                <a:ea typeface="Segoe UI" pitchFamily="34" charset="0"/>
                <a:cs typeface="Segoe UI" pitchFamily="34" charset="0"/>
                <a:hlinkClick r:id="rId3"/>
              </a:rPr>
              <a:t>/12781</a:t>
            </a:r>
            <a:endParaRPr lang="ru-RU" sz="1600" b="1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4786322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Территориальный  орган Федеральной службы государственной статистики по Липецкой области </a:t>
            </a:r>
            <a:r>
              <a:rPr lang="en-US" sz="1600" b="1" dirty="0" smtClean="0">
                <a:latin typeface="Segoe UI" pitchFamily="34" charset="0"/>
                <a:ea typeface="Segoe UI" pitchFamily="34" charset="0"/>
                <a:cs typeface="Segoe UI" pitchFamily="34" charset="0"/>
                <a:hlinkClick r:id="rId4"/>
              </a:rPr>
              <a:t>https</a:t>
            </a:r>
            <a:r>
              <a:rPr lang="ru-RU" sz="1600" b="1" dirty="0" smtClean="0">
                <a:latin typeface="Segoe UI" pitchFamily="34" charset="0"/>
                <a:ea typeface="Segoe UI" pitchFamily="34" charset="0"/>
                <a:cs typeface="Segoe UI" pitchFamily="34" charset="0"/>
                <a:hlinkClick r:id="rId4"/>
              </a:rPr>
              <a:t>://</a:t>
            </a:r>
            <a:r>
              <a:rPr lang="en-US" sz="1600" b="1" dirty="0" err="1" smtClean="0">
                <a:latin typeface="Segoe UI" pitchFamily="34" charset="0"/>
                <a:ea typeface="Segoe UI" pitchFamily="34" charset="0"/>
                <a:cs typeface="Segoe UI" pitchFamily="34" charset="0"/>
                <a:hlinkClick r:id="rId4"/>
              </a:rPr>
              <a:t>lipstat</a:t>
            </a:r>
            <a:r>
              <a:rPr lang="ru-RU" sz="1600" b="1" dirty="0" smtClean="0">
                <a:latin typeface="Segoe UI" pitchFamily="34" charset="0"/>
                <a:ea typeface="Segoe UI" pitchFamily="34" charset="0"/>
                <a:cs typeface="Segoe UI" pitchFamily="34" charset="0"/>
                <a:hlinkClick r:id="rId4"/>
              </a:rPr>
              <a:t>.</a:t>
            </a:r>
            <a:r>
              <a:rPr lang="en-US" sz="1600" b="1" dirty="0" err="1" smtClean="0">
                <a:latin typeface="Segoe UI" pitchFamily="34" charset="0"/>
                <a:ea typeface="Segoe UI" pitchFamily="34" charset="0"/>
                <a:cs typeface="Segoe UI" pitchFamily="34" charset="0"/>
                <a:hlinkClick r:id="rId4"/>
              </a:rPr>
              <a:t>gks</a:t>
            </a:r>
            <a:r>
              <a:rPr lang="ru-RU" sz="1600" b="1" dirty="0" smtClean="0">
                <a:latin typeface="Segoe UI" pitchFamily="34" charset="0"/>
                <a:ea typeface="Segoe UI" pitchFamily="34" charset="0"/>
                <a:cs typeface="Segoe UI" pitchFamily="34" charset="0"/>
                <a:hlinkClick r:id="rId4"/>
              </a:rPr>
              <a:t>.</a:t>
            </a:r>
            <a:r>
              <a:rPr lang="en-US" sz="1600" b="1" dirty="0" err="1" smtClean="0">
                <a:latin typeface="Segoe UI" pitchFamily="34" charset="0"/>
                <a:ea typeface="Segoe UI" pitchFamily="34" charset="0"/>
                <a:cs typeface="Segoe UI" pitchFamily="34" charset="0"/>
                <a:hlinkClick r:id="rId4"/>
              </a:rPr>
              <a:t>ru</a:t>
            </a:r>
            <a:r>
              <a:rPr lang="ru-RU" sz="1600" b="1" dirty="0" smtClean="0">
                <a:latin typeface="Segoe UI" pitchFamily="34" charset="0"/>
                <a:ea typeface="Segoe UI" pitchFamily="34" charset="0"/>
                <a:cs typeface="Segoe UI" pitchFamily="34" charset="0"/>
                <a:hlinkClick r:id="rId4"/>
              </a:rPr>
              <a:t>/</a:t>
            </a:r>
            <a:r>
              <a:rPr lang="en-US" sz="1600" b="1" dirty="0" smtClean="0">
                <a:latin typeface="Segoe UI" pitchFamily="34" charset="0"/>
                <a:ea typeface="Segoe UI" pitchFamily="34" charset="0"/>
                <a:cs typeface="Segoe UI" pitchFamily="34" charset="0"/>
                <a:hlinkClick r:id="rId4"/>
              </a:rPr>
              <a:t>folder</a:t>
            </a:r>
            <a:r>
              <a:rPr lang="ru-RU" sz="1600" b="1" dirty="0" smtClean="0">
                <a:latin typeface="Segoe UI" pitchFamily="34" charset="0"/>
                <a:ea typeface="Segoe UI" pitchFamily="34" charset="0"/>
                <a:cs typeface="Segoe UI" pitchFamily="34" charset="0"/>
                <a:hlinkClick r:id="rId4"/>
              </a:rPr>
              <a:t>/34098</a:t>
            </a:r>
            <a:endParaRPr lang="ru-RU" sz="1600" b="1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1615</Words>
  <Application>Microsoft Office PowerPoint</Application>
  <PresentationFormat>Экран (4:3)</PresentationFormat>
  <Paragraphs>374</Paragraphs>
  <Slides>25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RePack by Diakov</cp:lastModifiedBy>
  <cp:revision>15</cp:revision>
  <dcterms:created xsi:type="dcterms:W3CDTF">2023-03-30T06:25:09Z</dcterms:created>
  <dcterms:modified xsi:type="dcterms:W3CDTF">2023-07-18T09:22:55Z</dcterms:modified>
</cp:coreProperties>
</file>