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342" r:id="rId2"/>
    <p:sldId id="1343" r:id="rId3"/>
    <p:sldId id="1344" r:id="rId4"/>
    <p:sldId id="1345" r:id="rId5"/>
    <p:sldId id="1346" r:id="rId6"/>
    <p:sldId id="1347" r:id="rId7"/>
    <p:sldId id="1348" r:id="rId8"/>
    <p:sldId id="1359" r:id="rId9"/>
    <p:sldId id="1351" r:id="rId10"/>
    <p:sldId id="1360" r:id="rId11"/>
    <p:sldId id="1352" r:id="rId12"/>
    <p:sldId id="1364" r:id="rId13"/>
    <p:sldId id="1354" r:id="rId14"/>
    <p:sldId id="1353" r:id="rId15"/>
    <p:sldId id="1355" r:id="rId16"/>
    <p:sldId id="1356" r:id="rId17"/>
    <p:sldId id="1363" r:id="rId18"/>
    <p:sldId id="1361" r:id="rId19"/>
    <p:sldId id="1357" r:id="rId20"/>
    <p:sldId id="1358" r:id="rId21"/>
    <p:sldId id="1350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2" pos="6380" userDrawn="1">
          <p15:clr>
            <a:srgbClr val="A4A3A4"/>
          </p15:clr>
        </p15:guide>
        <p15:guide id="3" pos="148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FC7"/>
    <a:srgbClr val="BD0DFF"/>
    <a:srgbClr val="A74DED"/>
    <a:srgbClr val="0053FF"/>
    <a:srgbClr val="2ABEFF"/>
    <a:srgbClr val="00FF27"/>
    <a:srgbClr val="0066FF"/>
    <a:srgbClr val="0A0A0B"/>
    <a:srgbClr val="000A2A"/>
    <a:srgbClr val="171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0"/>
    <p:restoredTop sz="94592"/>
  </p:normalViewPr>
  <p:slideViewPr>
    <p:cSldViewPr snapToGrid="0" snapToObjects="1">
      <p:cViewPr>
        <p:scale>
          <a:sx n="66" d="100"/>
          <a:sy n="66" d="100"/>
        </p:scale>
        <p:origin x="-432" y="-72"/>
      </p:cViewPr>
      <p:guideLst>
        <p:guide orient="horz" pos="2251"/>
        <p:guide pos="6380"/>
        <p:guide pos="1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35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D937FF9E-5A19-4949-B7E4-D3969C017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97A3B5D-C24D-214E-B70E-6AF14F2745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CD920-8712-C043-8AB7-7D862EBEBC17}" type="datetimeFigureOut">
              <a:rPr lang="es-ES" smtClean="0">
                <a:latin typeface="Arial" panose="020B0604020202020204" pitchFamily="34" charset="0"/>
              </a:rPr>
              <a:pPr/>
              <a:t>18/07/2023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124E4BB-B969-3F44-956F-496805830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069AFD4-CD22-DA44-A13C-64AFF46E3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319B-FE4D-2245-B436-34C602501310}" type="slidenum">
              <a:rPr lang="es-ES" smtClean="0">
                <a:latin typeface="Arial" panose="020B0604020202020204" pitchFamily="34" charset="0"/>
              </a:rPr>
              <a:pPr/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39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A410180-DAFB-F648-A380-462CA691A87D}" type="datetimeFigureOut">
              <a:rPr lang="es-ES" smtClean="0"/>
              <a:pPr/>
              <a:t>18/07/2023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2DBF0A2-1897-E346-A078-3D31F19977A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943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2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91D92F6-AEBE-574C-8053-B9BADAC2FA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4808" y="2461069"/>
            <a:ext cx="4939792" cy="3819525"/>
          </a:xfrm>
          <a:prstGeom prst="roundRect">
            <a:avLst>
              <a:gd name="adj" fmla="val 2225"/>
            </a:avLst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90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="" xmlns:a16="http://schemas.microsoft.com/office/drawing/2014/main" id="{7A2A5406-EC82-DC4F-853D-71DCD4AF9E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es-ES" dirty="0"/>
              <a:t>Place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4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2">
            <a:extLst>
              <a:ext uri="{FF2B5EF4-FFF2-40B4-BE49-F238E27FC236}">
                <a16:creationId xmlns="" xmlns:a16="http://schemas.microsoft.com/office/drawing/2014/main" id="{8F2B322E-4A73-EB47-BCD5-2769E1305A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4806" y="2887040"/>
            <a:ext cx="3164147" cy="2170467"/>
          </a:xfrm>
          <a:prstGeom prst="roundRect">
            <a:avLst>
              <a:gd name="adj" fmla="val 2225"/>
            </a:avLst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="" xmlns:a16="http://schemas.microsoft.com/office/drawing/2014/main" id="{DA9344F7-E7FB-BD40-A6F1-FF25B65A5D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6726" y="2887040"/>
            <a:ext cx="3164147" cy="2170467"/>
          </a:xfrm>
          <a:prstGeom prst="roundRect">
            <a:avLst>
              <a:gd name="adj" fmla="val 2225"/>
            </a:avLst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="" xmlns:a16="http://schemas.microsoft.com/office/drawing/2014/main" id="{FB756620-A34A-574C-9746-A21BAD3094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7206" y="2887040"/>
            <a:ext cx="3164147" cy="2170467"/>
          </a:xfrm>
          <a:prstGeom prst="roundRect">
            <a:avLst>
              <a:gd name="adj" fmla="val 2225"/>
            </a:avLst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53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0E99D14-CA0C-E94E-AF4C-38E1FA1171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8952" y="2414617"/>
            <a:ext cx="1841829" cy="1841828"/>
          </a:xfrm>
          <a:prstGeom prst="flowChartDecision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="" xmlns:a16="http://schemas.microsoft.com/office/drawing/2014/main" id="{23C41441-464C-7743-9AE6-BB23AAD494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3546" y="2414617"/>
            <a:ext cx="1841829" cy="1841828"/>
          </a:xfrm>
          <a:prstGeom prst="flowChartDecision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="" xmlns:a16="http://schemas.microsoft.com/office/drawing/2014/main" id="{5E265C34-E6FA-384C-934D-7BDE8F5633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6124" y="2414617"/>
            <a:ext cx="1841829" cy="1841828"/>
          </a:xfrm>
          <a:prstGeom prst="flowChartDecision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48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6D2FFB4-F76E-C948-9645-665A7D30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1378603-C01C-CD43-AA10-B9EF3E14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BC51000-7A3C-9746-9222-72B5D4A7D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8C5F0E4-2082-3B46-938F-26731EC97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B63BD0-FF31-D14A-8DA6-A3870F9A1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A4DE-BA40-5048-A1FF-90262E11F8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54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55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376236" TargetMode="External"/><Relationship Id="rId2" Type="http://schemas.openxmlformats.org/officeDocument/2006/relationships/hyperlink" Target="https://www.nalog.gov.ru/rn77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48.&#1088;&#1091;&#1089;/services/finance/zaymy-i-mikrozaymy/" TargetMode="External"/><Relationship Id="rId2" Type="http://schemas.openxmlformats.org/officeDocument/2006/relationships/hyperlink" Target="https://mb48r.ru/content/subsidii201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63508"/>
              </p:ext>
            </p:extLst>
          </p:nvPr>
        </p:nvGraphicFramePr>
        <p:xfrm>
          <a:off x="580572" y="304796"/>
          <a:ext cx="11234057" cy="5916289"/>
        </p:xfrm>
        <a:graphic>
          <a:graphicData uri="http://schemas.openxmlformats.org/drawingml/2006/table">
            <a:tbl>
              <a:tblPr/>
              <a:tblGrid>
                <a:gridCol w="2786743"/>
                <a:gridCol w="928914"/>
                <a:gridCol w="856343"/>
                <a:gridCol w="667657"/>
                <a:gridCol w="609600"/>
                <a:gridCol w="667657"/>
                <a:gridCol w="667657"/>
                <a:gridCol w="667657"/>
                <a:gridCol w="609600"/>
                <a:gridCol w="740229"/>
                <a:gridCol w="711200"/>
                <a:gridCol w="682171"/>
                <a:gridCol w="638629"/>
              </a:tblGrid>
              <a:tr h="517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начисления и выплаты,  руб.</a:t>
                      </a: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статьи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мес.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НАЧИСЛЕНО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19853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9750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9242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35302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12291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12291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13985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23858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Патент 1 (услуги по фотопечати)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5858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Патент 2 (реализация)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Страховые взносы по персоналу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4236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5930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6777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10165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Страховые взносы по ИП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Пенсионный фонд 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обязательного медицинского страхования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к уплате с учетом вычетов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2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Патент 1 (услуги по фотопечати)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2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Патент 2 (реализация)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1086" y="748292"/>
            <a:ext cx="8432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Налоговые платежи в бюджет и внебюджетные фонды учтены в формировании чистой прибыли компании «ТОЧКА». Предусмотрен налоговый вычет в размере  суммы страховых взносов за себя и работников, больничных за первые три дня болезни сотрудников и взносов на добровольное личное страхование работников, но максимум на 50 % от стоимости патента.</a:t>
            </a:r>
          </a:p>
          <a:p>
            <a:pPr algn="ctr"/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Федеральная налоговая служба: </a:t>
            </a:r>
            <a:r>
              <a:rPr lang="en-US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https</a:t>
            </a:r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://</a:t>
            </a:r>
            <a:r>
              <a:rPr lang="en-US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www</a:t>
            </a:r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.</a:t>
            </a:r>
            <a:r>
              <a:rPr lang="en-US" sz="2000" b="1" u="sng" dirty="0" err="1" smtClean="0">
                <a:latin typeface="Segoe UI" pitchFamily="34" charset="0"/>
                <a:cs typeface="Segoe UI" pitchFamily="34" charset="0"/>
                <a:hlinkClick r:id="rId2"/>
              </a:rPr>
              <a:t>nalog</a:t>
            </a:r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.</a:t>
            </a:r>
            <a:r>
              <a:rPr lang="en-US" sz="2000" b="1" u="sng" dirty="0" err="1" smtClean="0">
                <a:latin typeface="Segoe UI" pitchFamily="34" charset="0"/>
                <a:cs typeface="Segoe UI" pitchFamily="34" charset="0"/>
                <a:hlinkClick r:id="rId2"/>
              </a:rPr>
              <a:t>gov</a:t>
            </a:r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.</a:t>
            </a:r>
            <a:r>
              <a:rPr lang="en-US" sz="2000" b="1" u="sng" dirty="0" err="1" smtClean="0">
                <a:latin typeface="Segoe UI" pitchFamily="34" charset="0"/>
                <a:cs typeface="Segoe UI" pitchFamily="34" charset="0"/>
                <a:hlinkClick r:id="rId2"/>
              </a:rPr>
              <a:t>ru</a:t>
            </a:r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/</a:t>
            </a:r>
            <a:r>
              <a:rPr lang="en-US" sz="2000" b="1" u="sng" dirty="0" err="1" smtClean="0">
                <a:latin typeface="Segoe UI" pitchFamily="34" charset="0"/>
                <a:cs typeface="Segoe UI" pitchFamily="34" charset="0"/>
                <a:hlinkClick r:id="rId2"/>
              </a:rPr>
              <a:t>rn</a:t>
            </a:r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77/</a:t>
            </a:r>
            <a:endParaRPr lang="ru-RU" sz="2000" b="1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3"/>
              </a:rPr>
              <a:t>https://normativ.kontur.ru/document?moduleId=1&amp;documentId=376236</a:t>
            </a:r>
            <a:endParaRPr lang="ru-RU" sz="20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8859" y="58057"/>
            <a:ext cx="81715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Segoe UI" pitchFamily="34" charset="0"/>
                <a:cs typeface="Segoe UI" pitchFamily="34" charset="0"/>
              </a:rPr>
              <a:t>При определении цены на продукцию использован метод полных издержек, или метод издержки плюс 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ru-RU" sz="2800" b="1" dirty="0" err="1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Full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Cost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Pricing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Target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Pricing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Cost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Plus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Pricing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). </a:t>
            </a:r>
            <a:endParaRPr lang="ru-RU" sz="2800" b="1" dirty="0" smtClean="0">
              <a:solidFill>
                <a:srgbClr val="7030A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Где </a:t>
            </a:r>
            <a:r>
              <a:rPr lang="ru-RU" sz="2800" b="1" dirty="0">
                <a:latin typeface="Segoe UI" pitchFamily="34" charset="0"/>
                <a:cs typeface="Segoe UI" pitchFamily="34" charset="0"/>
              </a:rPr>
              <a:t>сумма понесенных затрат  увеличена  на норму прибыли. </a:t>
            </a:r>
            <a:r>
              <a:rPr lang="ru-RU" sz="2800" b="1" dirty="0">
                <a:latin typeface="Segoe UI" pitchFamily="34" charset="0"/>
                <a:cs typeface="Segoe UI" pitchFamily="34" charset="0"/>
              </a:rPr>
              <a:t>Компанией выбрана политика средних цен с целью активного проникновения на рынок.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37895"/>
              </p:ext>
            </p:extLst>
          </p:nvPr>
        </p:nvGraphicFramePr>
        <p:xfrm>
          <a:off x="406399" y="3597487"/>
          <a:ext cx="5457372" cy="2611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0427"/>
                <a:gridCol w="1176945"/>
              </a:tblGrid>
              <a:tr h="3706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СЫРЬЕ И МАТЕРИАЛЫ за единицу продукции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сырья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сырья,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Сублимационная бумага 100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А4, 100 листов,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Lomond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1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сублимационных чернил для струйных принтеров EPSON L100-L800, 4 цвета по 100мл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2,822580645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9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Футболка 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TEXTILLER, </a:t>
                      </a: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серия 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Пакеты слайдер/пакеты для упаковки 12 шт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21,91666667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9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331,289247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17587" y="4390962"/>
            <a:ext cx="4416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ЦЕНА – 850 руб.</a:t>
            </a:r>
            <a:endParaRPr lang="ru-RU" sz="2800" b="1" dirty="0">
              <a:solidFill>
                <a:srgbClr val="7030A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5201" y="1625600"/>
            <a:ext cx="81715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Инвестиционные затраты в размере </a:t>
            </a:r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2800" b="1" dirty="0" smtClean="0">
                <a:solidFill>
                  <a:srgbClr val="893FC7"/>
                </a:solidFill>
                <a:latin typeface="Segoe UI" pitchFamily="34" charset="0"/>
                <a:cs typeface="Segoe UI" pitchFamily="34" charset="0"/>
              </a:rPr>
              <a:t>313 </a:t>
            </a:r>
            <a:r>
              <a:rPr lang="ru-RU" sz="2800" b="1" dirty="0" smtClean="0">
                <a:solidFill>
                  <a:srgbClr val="893FC7"/>
                </a:solidFill>
                <a:latin typeface="Segoe UI" pitchFamily="34" charset="0"/>
                <a:cs typeface="Segoe UI" pitchFamily="34" charset="0"/>
              </a:rPr>
              <a:t>349 руб. 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направлены на закупку специализированного оборудования, </a:t>
            </a:r>
            <a:endParaRPr lang="ru-RU" sz="28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продвижения 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данной сферы услуг, и формирование фонда оборотных средств</a:t>
            </a:r>
            <a:endParaRPr lang="ru-RU" sz="28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48045"/>
              </p:ext>
            </p:extLst>
          </p:nvPr>
        </p:nvGraphicFramePr>
        <p:xfrm>
          <a:off x="783769" y="667655"/>
          <a:ext cx="10435772" cy="5690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4261"/>
                <a:gridCol w="1354876"/>
                <a:gridCol w="1338746"/>
                <a:gridCol w="1397889"/>
              </a:tblGrid>
              <a:tr h="187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издержки, руб.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</a:tr>
              <a:tr h="1875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статей затрат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средства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Заемные средства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189 317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51 380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137 937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(2 шт.)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(2 шт.)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Шкаф-купе Комфорт-9М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</a:tr>
              <a:tr h="302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Термопресс плоский SEFA, ROTEX ONE V3, поворотный, 40 х 50 см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 струйный Epson L805, цветн., A4, черный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Парогенератор для одежды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Tefal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SV6131E0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 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ASUS Desktop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Стеллажи (1 шт)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124 032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119 032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Связь, интернет, сервисы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онлайн-кассы, расчетного счета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Гарантийный взнос на 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Wildberries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Рекламные расходы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оборотные средства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302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Футболка 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TEXTILLER, </a:t>
                      </a: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серия 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PROFESSIONAL, </a:t>
                      </a: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женская, белая, 100% п/э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Сублимационная бумага 100 гр, А4, 100 листов, Lomond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368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сублимационных чернил для струйных принтеров EPSON L100-L800, 4 цвета по 100мл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313 349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56 380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256 969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3" marR="8433" marT="8433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40086" y="1602071"/>
            <a:ext cx="933591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Из общего объема финансовых ресурсов, необходимых для реализации проекта потребность в стороннем финансировании составляет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256 969 или 82 %.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Собственные средства в развитие бизнеса будут вложены в сумме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56 380 руб. или 18 %,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будут преимущественно направлены на пополнение оборотных средств.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53155" y="1184378"/>
            <a:ext cx="10679289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реализации проекта мы рассчитываем на помощь государства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  <a:hlinkClick r:id=""/>
              </a:rPr>
              <a:t>[</a:t>
            </a:r>
            <a:r>
              <a:rPr kumimoji="0" lang="ru-RU" sz="2800" b="1" i="0" u="sng" strike="noStrike" cap="none" normalizeH="0" baseline="3000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  <a:hlinkClick r:id=""/>
              </a:rPr>
              <a:t>1]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 И в Липецкой области на данный момент предоставлена финансовая поддержка начинающих деятельность субъектов МСП в виде предоставления займов на льготных 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условиях.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Нашей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командой использован </a:t>
            </a:r>
            <a:r>
              <a:rPr kumimoji="0" lang="ru-RU" sz="28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микро</a:t>
            </a:r>
            <a:r>
              <a:rPr kumimoji="0" lang="ru-RU" sz="2800" b="1" i="0" u="none" strike="noStrike" cap="none" normalizeH="0" baseline="0" dirty="0" err="1" smtClean="0" bmk="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займ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«Старт» 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 2 года со ставкой 1% первые 6 месяцев и оставшиеся 1,5 года (в условиях обеспечения кредита 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залогом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</a:t>
            </a:r>
            <a:r>
              <a:rPr kumimoji="0" lang="ru-RU" sz="2800" b="1" i="0" u="sng" strike="noStrike" cap="none" normalizeH="0" baseline="3000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  <a:hlinkClick r:id=""/>
              </a:rPr>
              <a:t>[2]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по ставке ½ КС ЦБ РФ годовых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3,75%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аннуитетным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графиком погашения.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45720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65138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sng" strike="noStrike" cap="none" normalizeH="0" baseline="3000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ru-RU" sz="900" b="0" i="0" u="sng" strike="noStrike" cap="none" normalizeH="0" baseline="30000" smtClean="0" bmk="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1]</a:t>
            </a:r>
            <a:r>
              <a:rPr kumimoji="0" lang="ru-RU" sz="900" b="0" i="0" u="none" strike="noStrike" cap="none" normalizeH="0" baseline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Управление экономического развития Липецкой области. </a:t>
            </a:r>
            <a:r>
              <a:rPr kumimoji="0" lang="ru-RU" sz="9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https://mb48r.ru/content/subsidii2019/</a:t>
            </a:r>
            <a:endParaRPr kumimoji="0" lang="ru-RU" sz="900" b="0" i="0" u="none" strike="noStrike" cap="none" normalizeH="0" baseline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30000" smtClean="0" bmk="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[2]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https://мойбизнес48.рус/services/finance/zaymy-i-mikrozaymy/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620454"/>
              </p:ext>
            </p:extLst>
          </p:nvPr>
        </p:nvGraphicFramePr>
        <p:xfrm>
          <a:off x="595085" y="696685"/>
          <a:ext cx="10014857" cy="5642858"/>
        </p:xfrm>
        <a:graphic>
          <a:graphicData uri="http://schemas.openxmlformats.org/drawingml/2006/table">
            <a:tbl>
              <a:tblPr/>
              <a:tblGrid>
                <a:gridCol w="6159264"/>
                <a:gridCol w="1350030"/>
                <a:gridCol w="1218458"/>
                <a:gridCol w="1287105"/>
              </a:tblGrid>
              <a:tr h="2495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723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Постоянные расходы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663 936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1 010 658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1 674 594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5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235 352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Страховые взносы по ИП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91 684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Связь, интернет, сервисы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5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расчетного счета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5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Аренда онлайн-кассы (Тинькофф)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Реклама и продвижение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440 658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787 380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1 228 038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Переменные расходы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822 352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1 558 810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2 381 161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Сырье и материалы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753 617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1 428 519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2 182 136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персонал (сделка)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734 760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1 392 776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2 127 536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Страховые взносы (сделка)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166 034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253 625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3 726 192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2 569 468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4 055 755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11880"/>
              </p:ext>
            </p:extLst>
          </p:nvPr>
        </p:nvGraphicFramePr>
        <p:xfrm>
          <a:off x="377371" y="362858"/>
          <a:ext cx="11379200" cy="5873865"/>
        </p:xfrm>
        <a:graphic>
          <a:graphicData uri="http://schemas.openxmlformats.org/drawingml/2006/table">
            <a:tbl>
              <a:tblPr/>
              <a:tblGrid>
                <a:gridCol w="5654755"/>
                <a:gridCol w="1712355"/>
                <a:gridCol w="1358934"/>
                <a:gridCol w="1353955"/>
                <a:gridCol w="1299201"/>
              </a:tblGrid>
              <a:tr h="4278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экономической эффективности проекта за 2 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5 598 780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Чистая прибыль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1 508 926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Чистая рентабельность проекта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Ставка дисконтирования,%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NPV (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чистая приведенная стоимость)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922 537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 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пректа (рентабельность инвстиций)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IRR (внутренняя норма доходности проекта)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IRR (с учетом процентов по займу)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окупаемости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Дтсконтирванный срок окупаемости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Рентабельность инвестиций (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о вычеат процентов к уплате и налогов (EBIT)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1543025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Обьем прибыли до вычета расходов по выплате %, налогов,износа и начисленной аммортизации (EBITDA)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1778377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Рентабельность собственного капитала (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2676,35%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Рентабельность инвестиционного капитала (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ROIC)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492,43%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492,43%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75644" y="872923"/>
            <a:ext cx="86611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РАСЧЕТ АНАЛИЗА УСТОЙЧИВОСТИ ПРОЕКТА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63517"/>
              </p:ext>
            </p:extLst>
          </p:nvPr>
        </p:nvGraphicFramePr>
        <p:xfrm>
          <a:off x="910771" y="2052241"/>
          <a:ext cx="10816772" cy="1985606"/>
        </p:xfrm>
        <a:graphic>
          <a:graphicData uri="http://schemas.openxmlformats.org/drawingml/2006/table">
            <a:tbl>
              <a:tblPr firstRow="1" firstCol="1" bandRow="1"/>
              <a:tblGrid>
                <a:gridCol w="3911345"/>
                <a:gridCol w="1319646"/>
                <a:gridCol w="1313156"/>
                <a:gridCol w="1313156"/>
                <a:gridCol w="1481898"/>
                <a:gridCol w="1477571"/>
              </a:tblGrid>
              <a:tr h="627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Фактор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-20%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-10%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+10%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+20%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Объём оказываемых услуг (ед.)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5270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5 928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6 587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7 246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7 904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NPV</a:t>
                      </a: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 (руб.)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439 854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677  966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922 537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1 142 878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1 296 171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15772" y="429477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Данный анализ показывает, что ни один из факторов в рамках наших изменений не влияет на проект таким образом, чтобы он в течение 2 лет становился убыточным.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31" y="646331"/>
            <a:ext cx="6949969" cy="369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0622" y="5159023"/>
            <a:ext cx="11548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Этапы и задачи 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реализации старта проекта (бизнес-процессы) </a:t>
            </a:r>
          </a:p>
          <a:p>
            <a:endParaRPr lang="ru-R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000119" y="1420594"/>
            <a:ext cx="354418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планировании   реализации проекта командой «ТОЧКА» была применена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93F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концепция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893F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Business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93F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893F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93F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893F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Management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93F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(BPM),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увязывающая стратегию и цели организации с ожиданиями и потребностями клиентов путем соответствующей организации сквозных процессов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405" y="5728216"/>
            <a:ext cx="715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компьютерное моделирование </a:t>
            </a:r>
            <a:r>
              <a:rPr lang="en-US" dirty="0" err="1" smtClean="0"/>
              <a:t>FoxManager</a:t>
            </a:r>
            <a:r>
              <a:rPr lang="ru-RU" dirty="0" smtClean="0"/>
              <a:t> 2.5 </a:t>
            </a:r>
            <a:r>
              <a:rPr lang="en-US" dirty="0" smtClean="0"/>
              <a:t>BPA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36979" y="903111"/>
            <a:ext cx="98326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  <a:tab pos="5940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93FC7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Срок реализации проекта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- 3 квартал 2025 года. Экономические результаты за 24 месяца осуществления деятельности в рамках проекта планируется получить следующие: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  <a:tab pos="5940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93FC7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Средняя себестои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74DED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мость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1 футболки 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принтом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– 615 руб./шт. при плановой цене реализации 850 руб./шт. Чистая прибыль за 24 мес. 1 508 926 руб.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  <a:tab pos="5940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93FC7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Простой период окупаемости проекта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(РР) –  10 месяцев,  Дисконтированный период окупаемости (DPP) –  9 мес.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29271"/>
              </p:ext>
            </p:extLst>
          </p:nvPr>
        </p:nvGraphicFramePr>
        <p:xfrm>
          <a:off x="203201" y="1089930"/>
          <a:ext cx="11727542" cy="5478888"/>
        </p:xfrm>
        <a:graphic>
          <a:graphicData uri="http://schemas.openxmlformats.org/drawingml/2006/table">
            <a:tbl>
              <a:tblPr/>
              <a:tblGrid>
                <a:gridCol w="1262950"/>
                <a:gridCol w="2399898"/>
                <a:gridCol w="2875659"/>
                <a:gridCol w="2345508"/>
                <a:gridCol w="2843527"/>
              </a:tblGrid>
              <a:tr h="323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Бизнес-процессы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Цели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Целевые задачи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Результат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Критерии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23536">
                <a:tc rowSpan="3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Управляющие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 vert="vert27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1.Формирование основных бизнес- процессов реализации Проекта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Определение движения финансовых потоков Проекта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Разработка финансового плана (бюджета) Проекта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Определение себестоимость услуги.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Формирование условий распределение чистой прибыли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Разработка организационной сруктуры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Определение сфер ответственности персонала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Разработка должностных инструкций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05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Поддерживающие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 vert="vert27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2. Формирование кадрового состава проекта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Формирования базы по сотрудничеству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Взаимодействие с маркетплейсом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Обеспечение взаимодействия в целях широкого охвата среди клиентов конкурентов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25">
                <a:tc rowSpan="5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Операционные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 vert="vert27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3. Формирование пула потенциальных потребителей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Создание базы данных потенциальных потребителей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База данных потенциальных потребителей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140 чел./неделю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4. Формирование перечня предоставляемых услуг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Разработка пакетных решений для клиента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Пакетные решения широкой ценовой линейки и разного количества предоставляемых услуг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 Пакетные решения для потребителя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2. Комплексные пакетные решения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5. Создание образа и продвижение Проекта «</a:t>
                      </a:r>
                      <a:r>
                        <a:rPr lang="ru-RU" sz="11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Точка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»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Определение цветового решения Проекта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Выбор цветового решения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Уникальность выбранной цветовой палитры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Разработка логотипа Проекта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Выбор логотипа Проекта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Уникальность выбранного логотипа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73"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00000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 vert="vert27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Разработка рекламной кампании продвижения Проекта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Выделение приоритетных типов рекламных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инструментов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Разработка флайеры Рекламный видеоролик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Интернет-продвижение Проекта «</a:t>
                      </a:r>
                      <a:r>
                        <a:rPr lang="ru-RU" sz="11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Точка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»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Создание информационных страниц в основных социальных  сетях ВК)</a:t>
                      </a:r>
                      <a:endParaRPr lang="ru-RU" sz="11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Приход с рекламы 100 ч./</a:t>
                      </a:r>
                      <a:r>
                        <a:rPr lang="ru-RU" sz="11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мес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73149" y="-133604"/>
            <a:ext cx="88917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Бизнес-процессы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реализации старта проекта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24475"/>
              </p:ext>
            </p:extLst>
          </p:nvPr>
        </p:nvGraphicFramePr>
        <p:xfrm>
          <a:off x="957942" y="928914"/>
          <a:ext cx="10522857" cy="4230107"/>
        </p:xfrm>
        <a:graphic>
          <a:graphicData uri="http://schemas.openxmlformats.org/drawingml/2006/table">
            <a:tbl>
              <a:tblPr/>
              <a:tblGrid>
                <a:gridCol w="4829569"/>
                <a:gridCol w="5693288"/>
              </a:tblGrid>
              <a:tr h="976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Критические точки</a:t>
                      </a:r>
                      <a:endParaRPr lang="ru-RU" sz="2000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Мероприятия по их сглаживанию</a:t>
                      </a:r>
                      <a:endParaRPr lang="ru-RU" sz="2000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301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Отказ клиента от заказа</a:t>
                      </a:r>
                      <a:endParaRPr lang="ru-RU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Выяснение обстоятельств отказа для предотвращения в дальнейшем</a:t>
                      </a:r>
                      <a:endParaRPr lang="ru-RU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Увеличение цены на материалы и сырье</a:t>
                      </a:r>
                      <a:endParaRPr lang="ru-RU" sz="20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Резервные средства для контроля за ситуацией и более гибкое планирование</a:t>
                      </a:r>
                      <a:endParaRPr lang="ru-RU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Некачественное обслуживание</a:t>
                      </a:r>
                      <a:endParaRPr lang="ru-RU" sz="20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Повышение квалификации сотрудников</a:t>
                      </a:r>
                      <a:endParaRPr lang="ru-RU" sz="20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4986" y="5159022"/>
            <a:ext cx="108606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Критические точки </a:t>
            </a:r>
            <a:r>
              <a:rPr lang="ru-RU" sz="4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бизнес-процессов </a:t>
            </a:r>
            <a:endParaRPr lang="ru-RU" sz="4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20682"/>
              </p:ext>
            </p:extLst>
          </p:nvPr>
        </p:nvGraphicFramePr>
        <p:xfrm>
          <a:off x="1045029" y="725714"/>
          <a:ext cx="10247085" cy="4756096"/>
        </p:xfrm>
        <a:graphic>
          <a:graphicData uri="http://schemas.openxmlformats.org/drawingml/2006/table">
            <a:tbl>
              <a:tblPr/>
              <a:tblGrid>
                <a:gridCol w="2537179"/>
                <a:gridCol w="5324385"/>
                <a:gridCol w="2385521"/>
              </a:tblGrid>
              <a:tr h="522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риска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Способы минимизации риска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Вероятность возникновения риска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95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Рост конкуренции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поддержание стоимости, воспринимаемой клиентом;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оперативное выполнение заказов;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добросовестное отношение к клиентам;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высокая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Недостаточный спрос на оказываемую услугу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активная рекламная кампания;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продвижение услуги в социальных сетях;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формирование позитивного имиджа компании;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средняя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Риски внесения изменений в действующую нормативно-правовую базу, регламентирующую деятельность в сфере IT-технологий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мониторинг вносимых изменений в нормативно-правовое поле по наиболее актуальным в процессе реализации проекта областям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высокая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Увеличение сроков окупаемости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расширение обслуживаемого сегмента с целью повышения прибыли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средняя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65249" y="5641071"/>
            <a:ext cx="7176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Риски</a:t>
            </a:r>
            <a:r>
              <a:rPr lang="ru-RU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проекта </a:t>
            </a:r>
            <a:r>
              <a:rPr lang="ru-RU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«Точка»</a:t>
            </a:r>
            <a:endParaRPr lang="ru-RU" sz="4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53726"/>
              </p:ext>
            </p:extLst>
          </p:nvPr>
        </p:nvGraphicFramePr>
        <p:xfrm>
          <a:off x="443493" y="786018"/>
          <a:ext cx="11422742" cy="5006944"/>
        </p:xfrm>
        <a:graphic>
          <a:graphicData uri="http://schemas.openxmlformats.org/drawingml/2006/table">
            <a:tbl>
              <a:tblPr/>
              <a:tblGrid>
                <a:gridCol w="2170021"/>
                <a:gridCol w="2278985"/>
                <a:gridCol w="1211362"/>
                <a:gridCol w="1717450"/>
                <a:gridCol w="4044924"/>
              </a:tblGrid>
              <a:tr h="147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Необходимые виды ресурсов для выполнения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Конкретные качественные и </a:t>
                      </a:r>
                      <a:r>
                        <a:rPr lang="ru-RU" sz="1800" b="1" spc="-5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количественные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характеристики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Имеются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Отсутствуют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Возможности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привлечения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недостающих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ресурсов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883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Физическая площадка Про</a:t>
                      </a:r>
                      <a:r>
                        <a:rPr lang="en-US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екта</a:t>
                      </a:r>
                      <a:endParaRPr lang="ru-RU" sz="18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Комната в жилом доме, 20 м</a:t>
                      </a:r>
                      <a:r>
                        <a:rPr lang="ru-RU" sz="1800" b="1" baseline="300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endParaRPr lang="ru-RU" sz="1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Возможность аренды помещения</a:t>
                      </a:r>
                      <a:endParaRPr lang="ru-RU" sz="18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Команда</a:t>
                      </a: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 и</a:t>
                      </a:r>
                      <a:r>
                        <a:rPr lang="en-US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сполнителей</a:t>
                      </a:r>
                      <a:endParaRPr lang="ru-RU" sz="18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 </a:t>
                      </a:r>
                      <a:r>
                        <a:rPr lang="en-US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чел.</a:t>
                      </a:r>
                      <a:endParaRPr lang="ru-RU" sz="18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+</a:t>
                      </a:r>
                      <a:endParaRPr lang="ru-RU" sz="18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Возможность найма сотрудников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Материально-</a:t>
                      </a: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</a:t>
                      </a:r>
                      <a:r>
                        <a:rPr lang="en-US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ехнические</a:t>
                      </a:r>
                      <a:endParaRPr lang="ru-RU" sz="18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средства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около 300 </a:t>
                      </a:r>
                      <a:r>
                        <a:rPr lang="en-US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тыс. руб.</a:t>
                      </a:r>
                      <a:endParaRPr lang="ru-RU" sz="18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±</a:t>
                      </a:r>
                      <a:endParaRPr lang="ru-RU" sz="1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Возможность привлечение дополнительных финансовых ресурсов (субсидии,  социальный контракт, кредиты и займы предоставляемые на льготных условиях начинающим предпринимателям)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3493" y="5792962"/>
            <a:ext cx="12745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КРИТИЧЕСКИЕ РЕСУРСЫ</a:t>
            </a:r>
            <a:r>
              <a:rPr lang="x-none" sz="2800" b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ДЛЯ РЕАЛИЗАЦИИ ПРОЕКТА «ТОЧКА»</a:t>
            </a:r>
            <a:endParaRPr lang="ru-RU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3467" y="5057422"/>
            <a:ext cx="1342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ПОТРЕБНОСТЬ В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ФИНАНСОВЫХ 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МАТЕРИАЛЬНЫХ 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РЕСУРСАХ</a:t>
            </a:r>
            <a:endParaRPr lang="ru-RU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06484"/>
              </p:ext>
            </p:extLst>
          </p:nvPr>
        </p:nvGraphicFramePr>
        <p:xfrm>
          <a:off x="1041400" y="1022237"/>
          <a:ext cx="10515600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7213702"/>
                <a:gridCol w="330189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Стоимость, руб.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Коммунальные услуги 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2 000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Закупка оборудования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189 317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Расходы на продвижение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33 722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Связь, интернет 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Гарантийный взнос на </a:t>
                      </a:r>
                      <a:r>
                        <a:rPr lang="ru-RU" sz="2400" b="1" dirty="0" err="1">
                          <a:effectLst/>
                          <a:latin typeface="Times New Roman"/>
                          <a:ea typeface="Times New Roman"/>
                        </a:rPr>
                        <a:t>Wildberries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10 000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Обслуживание онлайн-кассы, расчетного счета «Тинькофф»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2 500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Оборотные средства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75 310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313 349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9650" y="1063824"/>
            <a:ext cx="10353675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893FC7"/>
                </a:solidFill>
                <a:latin typeface="Segoe UI" pitchFamily="34" charset="0"/>
                <a:cs typeface="Segoe UI" pitchFamily="34" charset="0"/>
              </a:rPr>
              <a:t>Организационная структура Проекта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«Точка» на стадии запуска и первого года работы определена как линейная, в связи с организацией малого бизнеса в форме ИП.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893FC7"/>
                </a:solidFill>
                <a:latin typeface="Segoe UI" pitchFamily="34" charset="0"/>
                <a:cs typeface="Segoe UI" pitchFamily="34" charset="0"/>
              </a:rPr>
              <a:t>На 3 год реализации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Проекта предполагается изменение кадрового состава Проекта путем увеличения числа специалистов: дизайнеров, </a:t>
            </a:r>
            <a:r>
              <a:rPr lang="ru-RU" sz="2000" b="1" dirty="0" err="1" smtClean="0">
                <a:latin typeface="Segoe UI" pitchFamily="34" charset="0"/>
                <a:cs typeface="Segoe UI" pitchFamily="34" charset="0"/>
              </a:rPr>
              <a:t>маркетологов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, техников-универсалов, </a:t>
            </a:r>
            <a:r>
              <a:rPr lang="ru-RU" sz="2000" b="1" dirty="0" err="1" smtClean="0">
                <a:latin typeface="Segoe UI" pitchFamily="34" charset="0"/>
                <a:cs typeface="Segoe UI" pitchFamily="34" charset="0"/>
              </a:rPr>
              <a:t>веб-дизайнера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, 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SEO-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специалиста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. В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организационной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структуре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будут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выделены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: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маркетинговый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отдел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и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отдел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по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продажам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, а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сама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оргструктура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примет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линейно-функциональный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latin typeface="Segoe UI" pitchFamily="34" charset="0"/>
                <a:cs typeface="Segoe UI" pitchFamily="34" charset="0"/>
              </a:rPr>
              <a:t>тип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.</a:t>
            </a:r>
            <a:endParaRPr lang="ru-RU" sz="2000" b="1" dirty="0" smtClean="0">
              <a:latin typeface="Segoe UI" pitchFamily="34" charset="0"/>
              <a:cs typeface="Segoe U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Segoe UI" pitchFamily="34" charset="0"/>
              <a:cs typeface="Segoe U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893FC7"/>
                </a:solidFill>
                <a:latin typeface="Segoe UI" pitchFamily="34" charset="0"/>
                <a:cs typeface="Segoe UI" pitchFamily="34" charset="0"/>
              </a:rPr>
              <a:t>В случае пессимистичного сценария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развития наша сфера деятельности может быть переориентирована на производство другого вида продукции (печать на кружках). </a:t>
            </a:r>
            <a:endParaRPr lang="ru-RU" sz="2000" b="1" dirty="0" smtClean="0">
              <a:latin typeface="Segoe UI" pitchFamily="34" charset="0"/>
              <a:cs typeface="Segoe U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При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необходимости выхода из проекта мы сможем быстро избавиться от остатков материалов и оборудования, реализовав их на специализированных интернет-площадках.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81451"/>
              </p:ext>
            </p:extLst>
          </p:nvPr>
        </p:nvGraphicFramePr>
        <p:xfrm>
          <a:off x="1084942" y="824212"/>
          <a:ext cx="105156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2115739"/>
                <a:gridCol w="2155698"/>
                <a:gridCol w="2239823"/>
                <a:gridCol w="2195657"/>
                <a:gridCol w="180868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ОСНО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УСН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Патентная система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УСН 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УСН 15%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Патент 1 - 11 729 руб.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Выручка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5 598 780 руб.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НДС к уплате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257 170.83 руб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Итого расходов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4 312 925.83 руб.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4 055 755 руб.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4 055 755 руб.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Патент 2 -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37 579 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руб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Прибыль до налогообложения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1 285 854.17 руб.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1 543 025.00 руб.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1 543 025.00 руб.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Налог на прибыль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257 170.83 руб.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Единый налог (УСН)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335 926.80 руб.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231 453.75 руб.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49 300 руб.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Чистая прибыль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1 028 683.34 руб.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1 207 098.20 руб.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1 311 571.25 руб.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4019" y="5426147"/>
            <a:ext cx="106504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/>
                <a:ea typeface="Times New Roman"/>
                <a:cs typeface="+mn-cs"/>
              </a:rPr>
              <a:t>Расчетные показатели режимов налогообложения ИП «ТОЧКА»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/>
                <a:ea typeface="Times New Roman"/>
                <a:cs typeface="+mn-cs"/>
              </a:rPr>
              <a:t>Бухгалтерский учет осуществляется с помощью специализированного </a:t>
            </a:r>
            <a:r>
              <a:rPr lang="ru-RU" altLang="ru-RU" sz="2000" b="1" dirty="0" smtClean="0">
                <a:latin typeface="Times New Roman"/>
                <a:ea typeface="Times New Roman"/>
                <a:cs typeface="+mn-cs"/>
              </a:rPr>
              <a:t>онлайн-сервиса</a:t>
            </a:r>
            <a:endParaRPr lang="ru-RU" altLang="ru-RU" sz="2000" b="1" dirty="0">
              <a:latin typeface="Times New Roman"/>
              <a:ea typeface="Times New Roman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s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00"/>
      </a:accent1>
      <a:accent2>
        <a:srgbClr val="202428"/>
      </a:accent2>
      <a:accent3>
        <a:srgbClr val="495057"/>
      </a:accent3>
      <a:accent4>
        <a:srgbClr val="6C757D"/>
      </a:accent4>
      <a:accent5>
        <a:srgbClr val="ADB5BD"/>
      </a:accent5>
      <a:accent6>
        <a:srgbClr val="CED3D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13683</TotalTime>
  <Words>1893</Words>
  <Application>Microsoft Office PowerPoint</Application>
  <PresentationFormat>Произвольный</PresentationFormat>
  <Paragraphs>594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Calibri</vt:lpstr>
      <vt:lpstr>Segoe UI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RePack by Diakov</cp:lastModifiedBy>
  <cp:revision>552</cp:revision>
  <dcterms:created xsi:type="dcterms:W3CDTF">2020-09-29T14:29:43Z</dcterms:created>
  <dcterms:modified xsi:type="dcterms:W3CDTF">2023-07-18T09:47:21Z</dcterms:modified>
</cp:coreProperties>
</file>