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88" r:id="rId2"/>
    <p:sldId id="298" r:id="rId3"/>
    <p:sldId id="282" r:id="rId4"/>
    <p:sldId id="273" r:id="rId5"/>
    <p:sldId id="283" r:id="rId6"/>
    <p:sldId id="259" r:id="rId7"/>
    <p:sldId id="269" r:id="rId8"/>
    <p:sldId id="284" r:id="rId9"/>
    <p:sldId id="290" r:id="rId10"/>
    <p:sldId id="270" r:id="rId11"/>
    <p:sldId id="285" r:id="rId12"/>
    <p:sldId id="286" r:id="rId13"/>
    <p:sldId id="291" r:id="rId14"/>
    <p:sldId id="292" r:id="rId15"/>
    <p:sldId id="293" r:id="rId16"/>
    <p:sldId id="294" r:id="rId17"/>
    <p:sldId id="272" r:id="rId18"/>
    <p:sldId id="297" r:id="rId19"/>
    <p:sldId id="287" r:id="rId20"/>
    <p:sldId id="296" r:id="rId21"/>
    <p:sldId id="299" r:id="rId22"/>
    <p:sldId id="301" r:id="rId23"/>
    <p:sldId id="295" r:id="rId24"/>
    <p:sldId id="300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90" d="100"/>
          <a:sy n="90" d="100"/>
        </p:scale>
        <p:origin x="114" y="57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43E-F174-4470-AEB3-7F4380135A0E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1A952-F519-4BFF-B725-345C74695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3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1A952-F519-4BFF-B725-345C74695EA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19.07.2023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48.&#1088;&#1091;&#1089;/services/finance/zaymy-i-mikrozaymy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stat.yandex.ru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tat.yandex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2-18.userapi.com/impg/rKnN1oY0ZnUkZYmGuyKuxC28yff0eefeGpd9aw/bA-uDw3bBwc.jpg?size=1280x720&amp;quality=96&amp;sign=678f0a1599c24ad38681149f5f15768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9D8B3F-DC32-430D-BE40-6124F16EF0EF}"/>
              </a:ext>
            </a:extLst>
          </p:cNvPr>
          <p:cNvSpPr txBox="1">
            <a:spLocks/>
          </p:cNvSpPr>
          <p:nvPr/>
        </p:nvSpPr>
        <p:spPr>
          <a:xfrm>
            <a:off x="523836" y="571480"/>
            <a:ext cx="9501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НАШИ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ПОТЕНЦИАЛЬНЫЕ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КЛИЕНТЫ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6910" y="1928802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юридические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rgbClr val="7030A0"/>
                </a:solidFill>
              </a:rPr>
              <a:t>физические</a:t>
            </a:r>
            <a:r>
              <a:rPr lang="ru-RU" sz="3600" b="1" dirty="0" smtClean="0"/>
              <a:t> лица приобретающие товары через </a:t>
            </a:r>
            <a:r>
              <a:rPr lang="ru-RU" sz="3600" b="1" dirty="0" err="1" smtClean="0"/>
              <a:t>маркетплейс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Wildberries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3861048"/>
            <a:ext cx="10369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Каналы сбыта </a:t>
            </a:r>
            <a:r>
              <a:rPr lang="ru-RU" sz="3600" b="1" dirty="0" smtClean="0">
                <a:latin typeface="Segoe UI" pitchFamily="34" charset="0"/>
                <a:cs typeface="Segoe UI" pitchFamily="34" charset="0"/>
              </a:rPr>
              <a:t>- косвенные продажи, через самого крупного отечественного </a:t>
            </a:r>
            <a:r>
              <a:rPr lang="ru-RU" sz="3600" b="1" dirty="0" err="1" smtClean="0">
                <a:latin typeface="Segoe UI" pitchFamily="34" charset="0"/>
                <a:cs typeface="Segoe UI" pitchFamily="34" charset="0"/>
              </a:rPr>
              <a:t>маркетплейса</a:t>
            </a:r>
            <a:r>
              <a:rPr lang="ru-RU" sz="3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Wildberries</a:t>
            </a:r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600" b="1" dirty="0">
                <a:latin typeface="Segoe UI" pitchFamily="34" charset="0"/>
                <a:cs typeface="Segoe UI" pitchFamily="34" charset="0"/>
              </a:rPr>
              <a:t>прямые продажи посредством печати на заказ через группу ВК.</a:t>
            </a:r>
          </a:p>
          <a:p>
            <a:endParaRPr lang="ru-RU" sz="3600" b="1" dirty="0">
              <a:solidFill>
                <a:srgbClr val="7030A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86882"/>
              </p:ext>
            </p:extLst>
          </p:nvPr>
        </p:nvGraphicFramePr>
        <p:xfrm>
          <a:off x="809588" y="1000108"/>
          <a:ext cx="9929881" cy="5214973"/>
        </p:xfrm>
        <a:graphic>
          <a:graphicData uri="http://schemas.openxmlformats.org/drawingml/2006/table">
            <a:tbl>
              <a:tblPr/>
              <a:tblGrid>
                <a:gridCol w="2319620"/>
                <a:gridCol w="1616584"/>
                <a:gridCol w="5993677"/>
              </a:tblGrid>
              <a:tr h="289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Параметр</a:t>
                      </a:r>
                      <a:endParaRPr lang="ru-RU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Значение</a:t>
                      </a:r>
                      <a:endParaRPr lang="ru-RU" sz="1800" b="1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Описание</a:t>
                      </a:r>
                      <a:endParaRPr lang="ru-RU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158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Угроза со стороны товаров  -заменителей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5–средний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Товарами-заменителями могут выступить другие элементы одежды, такие как худи, свитшоты, рубашки.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Угроза внутриотраслевой конкуренции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20– высокий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Рынок компании является высоко конкурентным и перспективным.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Легкая смена бренда одного на другой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Угроза со стороны новых игроков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– </a:t>
                      </a:r>
                      <a:r>
                        <a:rPr lang="ru-RU" sz="1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средняя</a:t>
                      </a:r>
                      <a:endParaRPr lang="ru-RU" sz="1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Новые компании появляются постоянно из-за низких барьеров входа.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Угроза потери  текущих клиентов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10–средний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Большой объем покупателей, каждый из которых независим от других,  возможность по желанию приобретать товары разных брендов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Угроза нестабильности поставщиков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55015" algn="l"/>
                        </a:tabLst>
                      </a:pPr>
                      <a:r>
                        <a:rPr lang="ru-RU" sz="18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– низкий уровень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Стабильность со стороны поставщиков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6646" y="428604"/>
            <a:ext cx="9414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АНАЛИЗ </a:t>
            </a:r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 КОНКУРЕНТНЫХ СИЛ </a:t>
            </a: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 МЕТОДИКЕ М. ПОРТЕРА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464" y="6215082"/>
            <a:ext cx="2159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@tochka4848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VK free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614364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38282" y="214290"/>
            <a:ext cx="71729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Модель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Остервальдера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48690"/>
              </p:ext>
            </p:extLst>
          </p:nvPr>
        </p:nvGraphicFramePr>
        <p:xfrm>
          <a:off x="238084" y="1142984"/>
          <a:ext cx="11787269" cy="5000660"/>
        </p:xfrm>
        <a:graphic>
          <a:graphicData uri="http://schemas.openxmlformats.org/drawingml/2006/table">
            <a:tbl>
              <a:tblPr/>
              <a:tblGrid>
                <a:gridCol w="2399261"/>
                <a:gridCol w="1656090"/>
                <a:gridCol w="1831669"/>
                <a:gridCol w="448639"/>
                <a:gridCol w="2864024"/>
                <a:gridCol w="2587586"/>
              </a:tblGrid>
              <a:tr h="28575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Ключевые Партнеры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маркетплейс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Ключевые виды деятельности: печать на футболках (ОКВЭД 18.1. «Полиграфическая деятельность».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41.71 «Розничная торговля одеждой в специализированных  магазинах»)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Ценностное предложение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Базовые модели от производителя высокого качества,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авторский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дизайн принята 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Взаимодействие с клиентами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группа;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социальные сети, техническая поддержка по телефону;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Потребительские сегменты B2C: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Молодые люди (от 12 до 45 лет)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 равной степени мужчины и женщины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Любители шоппинга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Проживание: Россия,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Грязинский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р-он;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Уровень дохода: средний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Мотивация покупки: удобство, желание выделиться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Частота совершения покупки: 1-2 раза в год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Пользователи технологией покупок через интернет;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Владельцы банковских карт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B2В: организации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брендированная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одежда)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8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Ключевые ресурсы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база 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онлайн-платформы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сайт.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Каналы сбыта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маркетплейс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Структура издержек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заработная плата, оборудование, материал, реклама,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Потоки доходов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Выручка, оплата услуг по договорам с 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бизнес-партнерами</a:t>
                      </a:r>
                      <a:r>
                        <a:rPr lang="ru-RU" sz="1400" b="1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- 15%  по договору с </a:t>
                      </a:r>
                      <a:r>
                        <a:rPr lang="ru-RU" sz="1400" b="1" dirty="0" err="1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Wildberries</a:t>
                      </a:r>
                      <a:endParaRPr lang="ru-RU" sz="14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92" y="1348800"/>
            <a:ext cx="9358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Segoe UI" pitchFamily="34" charset="0"/>
                <a:cs typeface="Segoe UI" pitchFamily="34" charset="0"/>
              </a:rPr>
              <a:t>Через три года команда проекта планирует </a:t>
            </a:r>
            <a:r>
              <a:rPr lang="ru-RU" sz="44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заниматься печатью изображений на всех видах одежды </a:t>
            </a:r>
            <a:r>
              <a:rPr lang="ru-RU" sz="4400" b="1" dirty="0" smtClean="0">
                <a:latin typeface="Segoe UI" pitchFamily="34" charset="0"/>
                <a:cs typeface="Segoe UI" pitchFamily="34" charset="0"/>
              </a:rPr>
              <a:t>расширения ассортиментного ряда в сторону другого вида продукции</a:t>
            </a:r>
            <a:endParaRPr lang="ru-RU" sz="44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1500174"/>
            <a:ext cx="9644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Целевая аудитория проекта </a:t>
            </a:r>
            <a:r>
              <a:rPr lang="ru-RU" sz="3600" b="1" dirty="0" smtClean="0">
                <a:latin typeface="Segoe UI" pitchFamily="34" charset="0"/>
                <a:cs typeface="Segoe UI" pitchFamily="34" charset="0"/>
              </a:rPr>
              <a:t>– это подростки и молодые люди в возрасте до 27 лет. </a:t>
            </a:r>
            <a:r>
              <a:rPr lang="ru-RU" sz="36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Дополнительные сегменты аудитории </a:t>
            </a:r>
            <a:r>
              <a:rPr lang="ru-RU" sz="3600" b="1" dirty="0">
                <a:latin typeface="Segoe UI" pitchFamily="34" charset="0"/>
                <a:cs typeface="Segoe UI" pitchFamily="34" charset="0"/>
              </a:rPr>
              <a:t>– организации, представители определенных профессий, увлечений, мировоззрений, социальных групп.</a:t>
            </a:r>
          </a:p>
          <a:p>
            <a:pPr fontAlgn="base"/>
            <a:r>
              <a:rPr lang="ru-RU" sz="3600" b="1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36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530" y="1785926"/>
            <a:ext cx="9429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Затраты на организацию проекта составляют </a:t>
            </a:r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313 349 рублей </a:t>
            </a:r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(стоимость оборудования, расходы материалы, реклама, оплата труда)</a:t>
            </a:r>
            <a:endParaRPr lang="ru-RU" sz="40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38150" y="1214422"/>
            <a:ext cx="1062036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реализации проекта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мы рассчитываем на помощь государства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 И в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Липецкой области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 данный момент предоставлена финансовая поддержка начинающих деятельность субъектов МСП в виде предоставления займов на льготных условиях, Нашей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командой использован </a:t>
            </a:r>
            <a:r>
              <a:rPr kumimoji="0" lang="ru-RU" sz="28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займ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7030A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«Старт» 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 2 года со ставкой 1% первые 6 месяцев и оставшиеся 1,5 года (в условиях обеспечения кредита залогом)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по ставке ½ КС ЦБ РФ годовых –6%,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аннуитетным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графиком погашения</a:t>
            </a:r>
            <a:endParaRPr lang="ru-RU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6000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2"/>
              </a:rPr>
              <a:t>https://мойбизнес48.рус/services/finance/zaymy-i-mikrozaymy/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52596" y="642918"/>
            <a:ext cx="504548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ЦЕЛЬ </a:t>
            </a:r>
            <a:r>
              <a:rPr lang="ru-RU" sz="4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БИЗНЕСА</a:t>
            </a:r>
            <a:r>
              <a:rPr lang="ru-RU" sz="4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ru-RU" sz="4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398" y="1928802"/>
            <a:ext cx="10715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Достижение </a:t>
            </a:r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стабильных</a:t>
            </a:r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позиций в сфере реализации </a:t>
            </a:r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футболок с авторским </a:t>
            </a:r>
            <a:r>
              <a:rPr lang="ru-RU" sz="4000" b="1" dirty="0" err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принтом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через </a:t>
            </a:r>
            <a:r>
              <a:rPr lang="ru-RU" sz="40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маркетплейс</a:t>
            </a:r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охват</a:t>
            </a:r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услугой 0,01 % целевой аудитории в Липецкой области к 2025 году</a:t>
            </a:r>
            <a:endParaRPr lang="ru-RU" sz="4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785794"/>
            <a:ext cx="8907485" cy="57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0.userapi.com/impg/yp0ipUXv4zFzKZntmE8kuxE3FbMhqoCm3paZ3g/70gh9O7SDlc.jpg?size=1280x412&amp;quality=96&amp;sign=74e79105112de86b4f045e873c4edffb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785794"/>
            <a:ext cx="106442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52596" y="5572140"/>
            <a:ext cx="8841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Диаграмма </a:t>
            </a:r>
            <a:r>
              <a:rPr lang="ru-RU" sz="4000" b="1" dirty="0" err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Ганта</a:t>
            </a:r>
            <a:r>
              <a:rPr lang="ru-RU" sz="4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проекта «Точка»</a:t>
            </a:r>
            <a:endParaRPr lang="ru-RU" sz="4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406" y="1214422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Бизнес-идея генерирована методом мозгового штурма, с использованием метода морфологического анализа, который характеризуется экономичностью, нестандартностью подхода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2.userapi.com/impg/CMHHV00Iax30D6FjPBC-_8_pbA6wIeOzuhgjlg/UrU0pLxo3nY.jpg?size=750x1334&amp;quality=95&amp;sign=104d5e5e2f2df7a6e755cd734fd67b2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46" y="142852"/>
            <a:ext cx="4143404" cy="57865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0050" y="6000768"/>
            <a:ext cx="3078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Активность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88640"/>
            <a:ext cx="4200193" cy="586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5640" y="6000768"/>
            <a:ext cx="752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Коммерческое предложение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822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8" y="1208137"/>
            <a:ext cx="36576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12" y="1196752"/>
            <a:ext cx="3816424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54" y="1219522"/>
            <a:ext cx="3695700" cy="52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384" y="196527"/>
            <a:ext cx="8952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Договор на реализацию футболки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9196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-214338"/>
            <a:ext cx="6477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09720" y="5534561"/>
            <a:ext cx="8929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Segoe UI" pitchFamily="34" charset="0"/>
                <a:cs typeface="Segoe UI" pitchFamily="34" charset="0"/>
              </a:rPr>
              <a:t>Счет по реализации футболок юридическому лицу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8293" y="-834018"/>
            <a:ext cx="4118909" cy="68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970896"/>
            <a:ext cx="4176464" cy="551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9496" y="4697904"/>
            <a:ext cx="5425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Документы по реализации футболки ГОБПОУ «</a:t>
            </a:r>
            <a:r>
              <a:rPr lang="ru-RU" sz="2800" b="1" dirty="0" err="1" smtClean="0">
                <a:latin typeface="Segoe UI" pitchFamily="34" charset="0"/>
                <a:cs typeface="Segoe UI" pitchFamily="34" charset="0"/>
              </a:rPr>
              <a:t>Грязинский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 технический колледж»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5266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2-18.userapi.com/impg/rKnN1oY0ZnUkZYmGuyKuxC28yff0eefeGpd9aw/bA-uDw3bBwc.jpg?size=1280x720&amp;quality=96&amp;sign=678f0a1599c24ad38681149f5f15768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7818" t="10133" r="50833" b="42241"/>
          <a:stretch>
            <a:fillRect/>
          </a:stretch>
        </p:blipFill>
        <p:spPr bwMode="auto">
          <a:xfrm>
            <a:off x="166646" y="1643050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71.userapi.com/impg/EcvuPpj2BKSf72Ky5DKzAtjrQT7CJ5Ng6QafHA/BufTwEeSX8Q.jpg?size=486x1080&amp;quality=95&amp;sign=3f17f25e5f7a5b8dc6664b0401e84e0d&amp;type=album"/>
          <p:cNvPicPr/>
          <p:nvPr/>
        </p:nvPicPr>
        <p:blipFill>
          <a:blip r:embed="rId3" cstate="print"/>
          <a:srcRect t="35228" r="3381" b="26581"/>
          <a:stretch>
            <a:fillRect/>
          </a:stretch>
        </p:blipFill>
        <p:spPr bwMode="auto">
          <a:xfrm>
            <a:off x="7167570" y="4286256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09654" y="6000768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Яндекс</a:t>
            </a:r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ru-RU" sz="3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Wordstat</a:t>
            </a:r>
            <a:r>
              <a:rPr lang="ru-RU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   </a:t>
            </a:r>
            <a:r>
              <a:rPr lang="en-US" sz="3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Wildberries</a:t>
            </a:r>
            <a:r>
              <a:rPr lang="en-US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36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Analitic</a:t>
            </a:r>
            <a:endParaRPr lang="ru-RU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6" y="785794"/>
            <a:ext cx="1138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ДОЛЯ ВОСТРЕБОВАННОСТИ </a:t>
            </a:r>
            <a:r>
              <a:rPr lang="ru-RU" sz="32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ФУТБОЛОК С ПРИНТОМ</a:t>
            </a:r>
            <a:endParaRPr lang="ru-RU" sz="3200" b="1" dirty="0">
              <a:solidFill>
                <a:srgbClr val="7030A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6096000" y="1643050"/>
            <a:ext cx="5528903" cy="25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 txBox="1">
            <a:spLocks/>
          </p:cNvSpPr>
          <p:nvPr/>
        </p:nvSpPr>
        <p:spPr>
          <a:xfrm>
            <a:off x="6238876" y="5715016"/>
            <a:ext cx="607223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Доля 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востребованности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футболок с 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принтом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ч помощью инструмента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Google Trends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https://wordstat.yandex.ru/#!/?words=Футболки%20с%20принтом</a:t>
            </a:r>
            <a: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/>
          <p:cNvPicPr>
            <a:picLocks noChangeAspect="1" noChangeArrowheads="1"/>
          </p:cNvPicPr>
          <p:nvPr/>
        </p:nvPicPr>
        <p:blipFill>
          <a:blip r:embed="rId2"/>
          <a:srcRect l="13153" t="15788" r="7307" b="10526"/>
          <a:stretch>
            <a:fillRect/>
          </a:stretch>
        </p:blipFill>
        <p:spPr bwMode="auto">
          <a:xfrm>
            <a:off x="0" y="142852"/>
            <a:ext cx="9144064" cy="476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53FC671-44D3-41EE-B412-01EB240318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085184"/>
            <a:ext cx="12596858" cy="1325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Доля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востребованности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футболок с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принтом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ч помощью инструмента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Google Trends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u="sng" dirty="0" smtClean="0">
                <a:hlinkClick r:id="rId3"/>
              </a:rPr>
              <a:t>https://wordstat.yandex.ru/#!/?words=Футболки%20с%20принтом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4" y="642918"/>
            <a:ext cx="9982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Факторы конкурентоспособности </a:t>
            </a:r>
            <a:r>
              <a:rPr lang="ru-RU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бизнес - идеи:</a:t>
            </a:r>
            <a:endParaRPr lang="ru-RU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604" y="1428736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индивидуальный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дизайн;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износостойкость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и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натуральный состав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сырья;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соотношение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уровня цены с ценами основных конкурентов;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быстрота изготовления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изделия;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удобная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доставка;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38150" y="428604"/>
            <a:ext cx="7824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Основатель</a:t>
            </a:r>
            <a:r>
              <a:rPr lang="ru-RU" sz="6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6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проекта</a:t>
            </a:r>
            <a:endParaRPr lang="ru-RU" sz="6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10248" y="164305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ЛОГУНОВА АННА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7504" y="2143116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дизайнер-конструктор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95868" y="2643182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эрудиция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креативность</a:t>
            </a: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гибкость, выраженная в    нестандартности идей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навыки владения дизайном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5" name="Picture 2" descr="Жен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0" y="1643050"/>
            <a:ext cx="3500462" cy="350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38150" y="428604"/>
            <a:ext cx="7446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Второй </a:t>
            </a:r>
            <a:r>
              <a:rPr lang="ru-RU" sz="60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специалист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67372" y="1643050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ЯКОРЕВА ПОЛИНА</a:t>
            </a:r>
            <a:endParaRPr lang="ru-RU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4562" y="2143116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(менеджер по реализации продукции)</a:t>
            </a:r>
            <a:endParaRPr lang="ru-RU" sz="1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95868" y="257174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аналитический склад ума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владение приемами и инструментами маркетинга, менеджмента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предпринимательское мышление </a:t>
            </a:r>
          </a:p>
          <a:p>
            <a:pPr lvl="0">
              <a:buFont typeface="Wingdings" pitchFamily="2" charset="2"/>
              <a:buChar char="ü"/>
            </a:pPr>
            <a:endParaRPr lang="ru-RU" sz="24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коммуникативные навыки</a:t>
            </a:r>
          </a:p>
          <a:p>
            <a:pPr lvl="0">
              <a:buFont typeface="Wingdings" pitchFamily="2" charset="2"/>
              <a:buChar char="ü"/>
            </a:pP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5" name="Picture 2" descr="Жен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0" y="1643050"/>
            <a:ext cx="3500462" cy="3500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282" y="1785926"/>
            <a:ext cx="93583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владение навыками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знаниями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при изготовлении изделий индивидуального пользования , используя инновационные технологии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владение системой </a:t>
            </a:r>
            <a:r>
              <a:rPr lang="ru-RU" sz="2800" b="1" dirty="0" err="1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тайм-менеджмента</a:t>
            </a: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работоспособность 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целеустремленность</a:t>
            </a:r>
          </a:p>
          <a:p>
            <a:pPr lvl="0">
              <a:buFont typeface="Wingdings" pitchFamily="2" charset="2"/>
              <a:buChar char="ü"/>
            </a:pPr>
            <a:endParaRPr lang="ru-RU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быстрота</a:t>
            </a:r>
            <a:r>
              <a:rPr lang="ru-RU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изготовления продукции.</a:t>
            </a:r>
            <a:endParaRPr lang="ru-R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36" y="357166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НАШИМИ </a:t>
            </a:r>
            <a:r>
              <a:rPr lang="ru-RU" sz="32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КОНКУРЕНТНЫМИ 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ФАКТОРАМИ УСПЕХА </a:t>
            </a:r>
            <a:r>
              <a:rPr lang="ru-RU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ЯВЛЯЮТСЯ</a:t>
            </a:r>
            <a:r>
              <a:rPr lang="ru-RU" sz="4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778" y="571480"/>
            <a:ext cx="9429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Командой проекта было использовано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программное обеспечение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для компьютерного моделирования </a:t>
            </a:r>
            <a:r>
              <a:rPr lang="en-US" sz="2800" b="1" dirty="0" err="1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FoxManager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 2.5 </a:t>
            </a:r>
            <a:r>
              <a:rPr lang="en-US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BPA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, благодаря которому мы смогли структурировать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бизнес-процесс оказания услуги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, провести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анализ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и </a:t>
            </a:r>
            <a:r>
              <a:rPr lang="ru-RU" sz="28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оптимизацию бизнес-процессов </a:t>
            </a:r>
            <a:r>
              <a:rPr lang="ru-RU" sz="2800" b="1" dirty="0" smtClean="0">
                <a:latin typeface="Segoe UI" pitchFamily="34" charset="0"/>
                <a:cs typeface="Segoe UI" pitchFamily="34" charset="0"/>
              </a:rPr>
              <a:t>по времени и стоимости выполнения</a:t>
            </a:r>
            <a:endParaRPr lang="ru-RU" sz="28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786190"/>
            <a:ext cx="6858048" cy="257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685</Words>
  <Application>Microsoft Office PowerPoint</Application>
  <PresentationFormat>Произвольный</PresentationFormat>
  <Paragraphs>123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Доля востребованности футболок с принтом ч помощью инструмента Google Trends    https://wordstat.yandex.ru/#!/?words=Футболки%20с%20принтом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RePack by Diakov</cp:lastModifiedBy>
  <cp:revision>71</cp:revision>
  <dcterms:created xsi:type="dcterms:W3CDTF">2020-06-15T10:11:26Z</dcterms:created>
  <dcterms:modified xsi:type="dcterms:W3CDTF">2023-07-19T13:49:52Z</dcterms:modified>
</cp:coreProperties>
</file>